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67" r:id="rId4"/>
    <p:sldId id="260" r:id="rId5"/>
    <p:sldId id="262" r:id="rId6"/>
    <p:sldId id="261" r:id="rId7"/>
  </p:sldIdLst>
  <p:sldSz cx="12192000" cy="6858000"/>
  <p:notesSz cx="6797675" cy="9926638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6F3F0"/>
    <a:srgbClr val="CE8D32"/>
    <a:srgbClr val="3F6F3F"/>
    <a:srgbClr val="C4832E"/>
    <a:srgbClr val="D8834A"/>
    <a:srgbClr val="DA854E"/>
    <a:srgbClr val="587B42"/>
    <a:srgbClr val="C5AC84"/>
    <a:srgbClr val="C88631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中等深淺樣式 2 - 輔色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中等深淺樣式 2 - 輔色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中等深淺樣式 2 - 輔色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EB9631B5-78F2-41C9-869B-9F39066F8104}" styleName="中等深淺樣式 3 - 輔色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4C1A8A3-306A-4EB7-A6B1-4F7E0EB9C5D6}" styleName="中等深淺樣式 3 - 輔色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A488322-F2BA-4B5B-9748-0D474271808F}" styleName="中等深淺樣式 3 - 輔色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2838BEF-8BB2-4498-84A7-C5851F593DF1}" styleName="中等深淺樣式 4 - 輔色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E8034E78-7F5D-4C2E-B375-FC64B27BC917}" styleName="深色樣式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46F890A9-2807-4EBB-B81D-B2AA78EC7F39}" styleName="深色樣式 2 - 輔色 5/輔色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91EBBBCC-DAD2-459C-BE2E-F6DE35CF9A28}" styleName="深色樣式 2 - 輔色 3/輔色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21E4AEA4-8DFA-4A89-87EB-49C32662AFE0}" styleName="中等深淺樣式 2 - 輔色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51" d="100"/>
          <a:sy n="51" d="100"/>
        </p:scale>
        <p:origin x="78" y="6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6719298-71DA-958A-79AB-8DE12F264B7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A1740871-F040-65D5-836D-6052F240FD2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按一下以編輯母片子標題樣式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75E78B8D-05CD-69CB-8C54-3FA48E0A78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D7D36E-B82A-46C1-9E44-53F4AE8AC212}" type="datetimeFigureOut">
              <a:rPr lang="zh-TW" altLang="en-US" smtClean="0"/>
              <a:t>2022/9/7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B8E1C23A-476F-E3D7-F0EB-26D752C28A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CCA0704B-5622-B453-1984-DB14A64DD0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A21FE-1946-4417-8207-23C2AF32584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146817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06D02F7-EB40-95F9-AD5C-45D689DDEA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882D2E8A-C08C-82D7-8360-B5BC245A2BA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81225B02-2DC0-078E-9CD7-8E817CE01F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D7D36E-B82A-46C1-9E44-53F4AE8AC212}" type="datetimeFigureOut">
              <a:rPr lang="zh-TW" altLang="en-US" smtClean="0"/>
              <a:t>2022/9/7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C77CCB0E-D34B-1646-D9E9-376A0961B0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F1B2A9DF-3D60-5D7A-B5F3-D95BAE2D1A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A21FE-1946-4417-8207-23C2AF32584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395953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>
            <a:extLst>
              <a:ext uri="{FF2B5EF4-FFF2-40B4-BE49-F238E27FC236}">
                <a16:creationId xmlns:a16="http://schemas.microsoft.com/office/drawing/2014/main" id="{266B677D-0764-1638-BB4B-4F67699764D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97211994-052B-4B5A-C9CD-7BB0DDC7ABA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7B6F4EF9-17D1-0B69-32C1-B748B9134A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D7D36E-B82A-46C1-9E44-53F4AE8AC212}" type="datetimeFigureOut">
              <a:rPr lang="zh-TW" altLang="en-US" smtClean="0"/>
              <a:t>2022/9/7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04C69E14-19F1-2353-A05B-3829E5B39C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AEB993C1-80F7-7C8D-CFC5-6331039DA0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A21FE-1946-4417-8207-23C2AF32584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710088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1B0D511-79CE-DCF3-6A37-0746D321D8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49C92DA6-7F24-4B2C-8893-3C54822830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E8C72FF1-E44E-BAD6-8D1F-996FF23726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D7D36E-B82A-46C1-9E44-53F4AE8AC212}" type="datetimeFigureOut">
              <a:rPr lang="zh-TW" altLang="en-US" smtClean="0"/>
              <a:t>2022/9/7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82D4BEDD-FFFA-F8A6-11CB-3D8BA06498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948BA94A-4E23-46F5-329C-DECC55FC05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A21FE-1946-4417-8207-23C2AF32584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164915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1EC6E0B-C917-DBAA-CCA6-DE8E37AADD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2E8EBEA2-23F6-9E2F-AF67-3ED901E5AC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F7D56229-9400-5448-6B14-4620BA7412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D7D36E-B82A-46C1-9E44-53F4AE8AC212}" type="datetimeFigureOut">
              <a:rPr lang="zh-TW" altLang="en-US" smtClean="0"/>
              <a:t>2022/9/7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F2B2AB39-847D-8A89-9153-32C7AB463D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69079642-2374-1554-1196-76B8F1D21A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A21FE-1946-4417-8207-23C2AF32584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212093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9C9EC62-DAFD-72EE-844B-A09C5B53E3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8F63ECA9-3014-BB36-F612-644851851A7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015E1F69-18A4-3C3A-8288-DFA90F6CCD1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93268956-5DFC-29D3-C9D3-127E35FDAA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D7D36E-B82A-46C1-9E44-53F4AE8AC212}" type="datetimeFigureOut">
              <a:rPr lang="zh-TW" altLang="en-US" smtClean="0"/>
              <a:t>2022/9/7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4ED6883D-A6C3-CC96-4BDB-935D7C8680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E84632F6-6404-9749-D37F-CD23EBA299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A21FE-1946-4417-8207-23C2AF32584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083673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9F6B1DE-3C02-BB30-BEA6-2679456C34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AE1F2A21-2CF3-D20F-7D9F-7C5BCC7C69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96B7142F-CBCC-5FBA-3D56-D51E5CDE5FD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82626B6C-2C83-E8A7-84FA-002FD1AA97F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7122819F-5D13-4E38-BA41-10B90B6CA78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>
            <a:extLst>
              <a:ext uri="{FF2B5EF4-FFF2-40B4-BE49-F238E27FC236}">
                <a16:creationId xmlns:a16="http://schemas.microsoft.com/office/drawing/2014/main" id="{C6F53591-7545-C4CA-A536-2C11FB924A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D7D36E-B82A-46C1-9E44-53F4AE8AC212}" type="datetimeFigureOut">
              <a:rPr lang="zh-TW" altLang="en-US" smtClean="0"/>
              <a:t>2022/9/7</a:t>
            </a:fld>
            <a:endParaRPr lang="zh-TW" altLang="en-US"/>
          </a:p>
        </p:txBody>
      </p:sp>
      <p:sp>
        <p:nvSpPr>
          <p:cNvPr id="8" name="頁尾版面配置區 7">
            <a:extLst>
              <a:ext uri="{FF2B5EF4-FFF2-40B4-BE49-F238E27FC236}">
                <a16:creationId xmlns:a16="http://schemas.microsoft.com/office/drawing/2014/main" id="{CF7F3907-D369-75DC-66FB-3C50B722DE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717D0AD9-6BCB-4227-F526-5A90F4BB13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A21FE-1946-4417-8207-23C2AF32584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852642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78D282D-487A-D953-3A91-1E165526FA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B29C7BA2-F1AD-D3FF-45A6-AF58B592A7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D7D36E-B82A-46C1-9E44-53F4AE8AC212}" type="datetimeFigureOut">
              <a:rPr lang="zh-TW" altLang="en-US" smtClean="0"/>
              <a:t>2022/9/7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9CB71AB0-8F3C-BAB8-7F09-581F60F96B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3E8FA4FF-CE3E-56DC-730B-F1288B3A05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A21FE-1946-4417-8207-23C2AF32584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392990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id="{272F9472-CC49-AEFD-5196-D1D2ED9AE6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D7D36E-B82A-46C1-9E44-53F4AE8AC212}" type="datetimeFigureOut">
              <a:rPr lang="zh-TW" altLang="en-US" smtClean="0"/>
              <a:t>2022/9/7</a:t>
            </a:fld>
            <a:endParaRPr lang="zh-TW" altLang="en-US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4AF233FB-C6AF-781A-E8D3-04F825D8C9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4C63DD39-4D1C-9729-E4E5-6690374AFD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A21FE-1946-4417-8207-23C2AF32584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566523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輔助字幕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A46BC64-A559-3705-1D6D-DE601F7863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87BC2EAC-E9F8-EB3F-4A88-5CA61197AA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A0900B9C-407F-BBCB-791C-D241D6522DD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DBCED049-367E-728A-AC33-999EB98871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D7D36E-B82A-46C1-9E44-53F4AE8AC212}" type="datetimeFigureOut">
              <a:rPr lang="zh-TW" altLang="en-US" smtClean="0"/>
              <a:t>2022/9/7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DD84BBA2-8E1C-1984-3262-F2376AC38F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673BD95F-6603-1668-7C70-8C7C6E0D64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A21FE-1946-4417-8207-23C2AF32584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87828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輔助字幕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0CA6E30-5EA3-93DA-53FF-8CAEA72773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>
            <a:extLst>
              <a:ext uri="{FF2B5EF4-FFF2-40B4-BE49-F238E27FC236}">
                <a16:creationId xmlns:a16="http://schemas.microsoft.com/office/drawing/2014/main" id="{CCB969F6-DFE4-BFEA-3084-B9597245E03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5559C340-98E8-32FB-1EE2-EC0E2A99421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90104A73-0EE2-F689-106F-9BC20D48D3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D7D36E-B82A-46C1-9E44-53F4AE8AC212}" type="datetimeFigureOut">
              <a:rPr lang="zh-TW" altLang="en-US" smtClean="0"/>
              <a:t>2022/9/7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423F4353-477B-5211-3BE1-57458376F8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D96CE20D-46D4-1790-961F-B7B56BB6BC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A21FE-1946-4417-8207-23C2AF32584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969684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id="{2C3D8323-4CCD-43F1-EA5E-BA66681EED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22A82A45-5375-9C57-0A03-DCED3A857C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45293016-2138-96BF-5E41-B8ACF104E23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D7D36E-B82A-46C1-9E44-53F4AE8AC212}" type="datetimeFigureOut">
              <a:rPr lang="zh-TW" altLang="en-US" smtClean="0"/>
              <a:t>2022/9/7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4C6F63ED-734D-4956-1CE0-D1649A02B4D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0011C7D6-BFDB-038C-DC7F-CC550D6828B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BA21FE-1946-4417-8207-23C2AF32584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891665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reurl.cc/M06kxm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264E2798-AE2E-1DAE-4109-9D736E542D7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1" y="0"/>
            <a:ext cx="1219123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23341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3582024F-F406-5E98-75DD-6FDDBA0B924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1" y="0"/>
            <a:ext cx="12191237" cy="6858000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1EF6B9D1-1191-89AB-5F0E-C23DA9D310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22250"/>
            <a:ext cx="10515600" cy="1325563"/>
          </a:xfrm>
        </p:spPr>
        <p:txBody>
          <a:bodyPr/>
          <a:lstStyle/>
          <a:p>
            <a:r>
              <a:rPr lang="zh-TW" altLang="en-US" b="1" dirty="0">
                <a:solidFill>
                  <a:srgbClr val="3F6F3F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本中心服務</a:t>
            </a:r>
            <a:endParaRPr lang="zh-TW" altLang="en-US" b="1" dirty="0">
              <a:solidFill>
                <a:srgbClr val="3F6F3F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8062915F-E118-8D3F-CE31-C16CF1E860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76375" y="1482725"/>
            <a:ext cx="5153025" cy="4756150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US" altLang="zh-TW" sz="2400" b="1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1.</a:t>
            </a:r>
            <a:r>
              <a:rPr lang="zh-TW" altLang="en-US" sz="2400" b="1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辦理各類家庭教育課程及活動</a:t>
            </a:r>
          </a:p>
          <a:p>
            <a:pPr marL="180975" indent="0">
              <a:lnSpc>
                <a:spcPct val="100000"/>
              </a:lnSpc>
              <a:buNone/>
            </a:pPr>
            <a:r>
              <a:rPr lang="zh-TW" altLang="en-US" sz="1800" b="1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親職教育</a:t>
            </a:r>
            <a:br>
              <a:rPr lang="en-US" altLang="zh-TW" sz="1800" b="1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</a:br>
            <a:r>
              <a:rPr lang="en-US" altLang="zh-TW" sz="12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(</a:t>
            </a:r>
            <a:r>
              <a:rPr lang="zh-TW" altLang="en-US" sz="12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嬰幼兒期</a:t>
            </a:r>
            <a:r>
              <a:rPr lang="en-US" altLang="zh-TW" sz="12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/</a:t>
            </a:r>
            <a:r>
              <a:rPr lang="zh-TW" altLang="en-US" sz="12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學齡期</a:t>
            </a:r>
            <a:r>
              <a:rPr lang="en-US" altLang="zh-TW" sz="12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/</a:t>
            </a:r>
            <a:r>
              <a:rPr lang="zh-TW" altLang="en-US" sz="12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青少年期</a:t>
            </a:r>
            <a:r>
              <a:rPr lang="en-US" altLang="zh-TW" sz="12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)</a:t>
            </a:r>
          </a:p>
          <a:p>
            <a:pPr marL="180975" indent="0">
              <a:lnSpc>
                <a:spcPct val="100000"/>
              </a:lnSpc>
              <a:buNone/>
            </a:pPr>
            <a:r>
              <a:rPr lang="zh-TW" altLang="en-US" sz="1800" b="1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婚姻教育</a:t>
            </a:r>
            <a:br>
              <a:rPr lang="en-US" altLang="zh-TW" sz="1800" b="1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</a:br>
            <a:r>
              <a:rPr lang="en-US" altLang="zh-TW" sz="12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(</a:t>
            </a:r>
            <a:r>
              <a:rPr lang="zh-TW" altLang="en-US" sz="12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單身者</a:t>
            </a:r>
            <a:r>
              <a:rPr lang="en-US" altLang="zh-TW" sz="12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/</a:t>
            </a:r>
            <a:r>
              <a:rPr lang="zh-TW" altLang="en-US" sz="12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將婚者</a:t>
            </a:r>
            <a:r>
              <a:rPr lang="en-US" altLang="zh-TW" sz="12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/</a:t>
            </a:r>
            <a:r>
              <a:rPr lang="zh-TW" altLang="en-US" sz="12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新婚者</a:t>
            </a:r>
            <a:r>
              <a:rPr lang="en-US" altLang="zh-TW" sz="12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/</a:t>
            </a:r>
            <a:r>
              <a:rPr lang="zh-TW" altLang="en-US" sz="12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育有嬰幼兒者</a:t>
            </a:r>
            <a:r>
              <a:rPr lang="en-US" altLang="zh-TW" sz="12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/</a:t>
            </a:r>
            <a:r>
              <a:rPr lang="zh-TW" altLang="en-US" sz="12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空巢期</a:t>
            </a:r>
            <a:r>
              <a:rPr lang="en-US" altLang="zh-TW" sz="12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/</a:t>
            </a:r>
            <a:r>
              <a:rPr lang="zh-TW" altLang="en-US" sz="12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中高齡者</a:t>
            </a:r>
            <a:r>
              <a:rPr lang="en-US" altLang="zh-TW" sz="12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)</a:t>
            </a:r>
            <a:endParaRPr lang="en-US" altLang="zh-TW" sz="1600" dirty="0">
              <a:effectLst/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marL="180975" indent="0">
              <a:lnSpc>
                <a:spcPct val="100000"/>
              </a:lnSpc>
              <a:buNone/>
            </a:pPr>
            <a:r>
              <a:rPr lang="zh-TW" altLang="en-US" sz="1800" b="1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性別教育及社區婦女教育</a:t>
            </a:r>
          </a:p>
          <a:p>
            <a:pPr marL="180975" indent="0">
              <a:lnSpc>
                <a:spcPct val="100000"/>
              </a:lnSpc>
              <a:buNone/>
            </a:pPr>
            <a:r>
              <a:rPr lang="zh-TW" altLang="en-US" sz="1800" b="1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倫理教育</a:t>
            </a:r>
            <a:br>
              <a:rPr lang="en-US" altLang="zh-TW" sz="1800" b="1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</a:br>
            <a:r>
              <a:rPr lang="en-US" altLang="zh-TW" sz="12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(</a:t>
            </a:r>
            <a:r>
              <a:rPr lang="zh-TW" altLang="en-US" sz="12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子職</a:t>
            </a:r>
            <a:r>
              <a:rPr lang="en-US" altLang="zh-TW" sz="12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/</a:t>
            </a:r>
            <a:r>
              <a:rPr lang="zh-TW" altLang="en-US" sz="12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代間</a:t>
            </a:r>
            <a:r>
              <a:rPr lang="en-US" altLang="zh-TW" sz="12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)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altLang="zh-TW" sz="24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2.</a:t>
            </a:r>
            <a:r>
              <a:rPr lang="zh-TW" altLang="en-US" sz="24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家庭教育諮詢專線</a:t>
            </a:r>
          </a:p>
          <a:p>
            <a:pPr marL="180975" indent="0">
              <a:lnSpc>
                <a:spcPct val="100000"/>
              </a:lnSpc>
              <a:buNone/>
            </a:pPr>
            <a:endParaRPr lang="en-US" altLang="zh-TW" sz="1200" dirty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buNone/>
            </a:pPr>
            <a:endParaRPr lang="zh-TW" altLang="en-US" sz="1800" b="1" dirty="0">
              <a:effectLst/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sp>
        <p:nvSpPr>
          <p:cNvPr id="4" name="內容版面配置區 2">
            <a:extLst>
              <a:ext uri="{FF2B5EF4-FFF2-40B4-BE49-F238E27FC236}">
                <a16:creationId xmlns:a16="http://schemas.microsoft.com/office/drawing/2014/main" id="{78B1D8A9-42F5-E3F0-D31E-152D1AC0E1D9}"/>
              </a:ext>
            </a:extLst>
          </p:cNvPr>
          <p:cNvSpPr txBox="1">
            <a:spLocks/>
          </p:cNvSpPr>
          <p:nvPr/>
        </p:nvSpPr>
        <p:spPr>
          <a:xfrm>
            <a:off x="6582860" y="1482724"/>
            <a:ext cx="5153025" cy="475615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None/>
            </a:pPr>
            <a:r>
              <a:rPr lang="en-US" altLang="zh-TW" sz="24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3.</a:t>
            </a:r>
            <a:r>
              <a:rPr lang="zh-TW" altLang="en-US" sz="24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個別化家庭教育服務</a:t>
            </a:r>
            <a:br>
              <a:rPr lang="en-US" altLang="zh-TW" sz="24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</a:br>
            <a:r>
              <a:rPr lang="en-US" altLang="zh-TW" sz="24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    </a:t>
            </a:r>
            <a:r>
              <a:rPr lang="en-US" altLang="zh-TW" sz="18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(</a:t>
            </a:r>
            <a:r>
              <a:rPr lang="zh-TW" altLang="en-US" sz="18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包含社政轉介</a:t>
            </a:r>
            <a:r>
              <a:rPr lang="en-US" altLang="zh-TW" sz="18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) </a:t>
            </a:r>
            <a:endParaRPr lang="en-US" altLang="zh-TW" sz="2400" dirty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None/>
            </a:pPr>
            <a:r>
              <a:rPr lang="en-US" altLang="zh-TW" sz="24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4.</a:t>
            </a:r>
            <a:r>
              <a:rPr lang="zh-TW" altLang="en-US" sz="24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優先接受家庭教育服務</a:t>
            </a:r>
          </a:p>
          <a:p>
            <a:pPr marL="0" indent="0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None/>
            </a:pPr>
            <a:r>
              <a:rPr lang="en-US" altLang="zh-TW" sz="24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5.</a:t>
            </a:r>
            <a:r>
              <a:rPr lang="zh-TW" altLang="en-US" sz="24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家庭教育資源提供及宣導</a:t>
            </a:r>
            <a:endParaRPr lang="en-US" altLang="zh-TW" sz="2400" b="1" dirty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None/>
            </a:pPr>
            <a:r>
              <a:rPr lang="en-US" altLang="zh-TW" sz="24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6.</a:t>
            </a:r>
            <a:r>
              <a:rPr lang="zh-TW" altLang="en-US" sz="24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辦理網絡單位家庭教育專業研習</a:t>
            </a:r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C54B7CDE-E1B7-9BB9-369A-CC2F8DAECCDB}"/>
              </a:ext>
            </a:extLst>
          </p:cNvPr>
          <p:cNvSpPr txBox="1"/>
          <p:nvPr/>
        </p:nvSpPr>
        <p:spPr>
          <a:xfrm>
            <a:off x="888682" y="1482725"/>
            <a:ext cx="492443" cy="300301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vert="eaVert" wrap="square" rtlCol="0">
            <a:spAutoFit/>
          </a:bodyPr>
          <a:lstStyle/>
          <a:p>
            <a:pPr algn="ctr"/>
            <a:r>
              <a:rPr lang="zh-TW" altLang="en-US" sz="2000" b="1" dirty="0">
                <a:solidFill>
                  <a:srgbClr val="C4832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一般民眾皆可自行運用</a:t>
            </a:r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72B6682A-AFC0-8615-D2BE-C230CD075D93}"/>
              </a:ext>
            </a:extLst>
          </p:cNvPr>
          <p:cNvSpPr txBox="1"/>
          <p:nvPr/>
        </p:nvSpPr>
        <p:spPr>
          <a:xfrm>
            <a:off x="6090468" y="1490663"/>
            <a:ext cx="492443" cy="260688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vert="eaVert" wrap="square" rtlCol="0">
            <a:spAutoFit/>
          </a:bodyPr>
          <a:lstStyle/>
          <a:p>
            <a:pPr algn="ctr"/>
            <a:r>
              <a:rPr lang="zh-TW" altLang="en-US" sz="2000" b="1" dirty="0">
                <a:solidFill>
                  <a:srgbClr val="587B4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學校及網絡</a:t>
            </a:r>
          </a:p>
        </p:txBody>
      </p:sp>
    </p:spTree>
    <p:extLst>
      <p:ext uri="{BB962C8B-B14F-4D97-AF65-F5344CB8AC3E}">
        <p14:creationId xmlns:p14="http://schemas.microsoft.com/office/powerpoint/2010/main" val="35388745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D300B583-30F3-9809-D950-4E51AF4CC2B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1" y="0"/>
            <a:ext cx="12191237" cy="6858000"/>
          </a:xfrm>
          <a:prstGeom prst="rect">
            <a:avLst/>
          </a:prstGeom>
        </p:spPr>
      </p:pic>
      <p:grpSp>
        <p:nvGrpSpPr>
          <p:cNvPr id="7" name="群組 6">
            <a:extLst>
              <a:ext uri="{FF2B5EF4-FFF2-40B4-BE49-F238E27FC236}">
                <a16:creationId xmlns:a16="http://schemas.microsoft.com/office/drawing/2014/main" id="{EC89CD32-862B-AAEC-C800-4E49763A0B08}"/>
              </a:ext>
            </a:extLst>
          </p:cNvPr>
          <p:cNvGrpSpPr/>
          <p:nvPr/>
        </p:nvGrpSpPr>
        <p:grpSpPr>
          <a:xfrm>
            <a:off x="1066793" y="654356"/>
            <a:ext cx="2847975" cy="4324351"/>
            <a:chOff x="7115175" y="1371600"/>
            <a:chExt cx="2847975" cy="4324351"/>
          </a:xfrm>
        </p:grpSpPr>
        <p:pic>
          <p:nvPicPr>
            <p:cNvPr id="6" name="圖片 5">
              <a:extLst>
                <a:ext uri="{FF2B5EF4-FFF2-40B4-BE49-F238E27FC236}">
                  <a16:creationId xmlns:a16="http://schemas.microsoft.com/office/drawing/2014/main" id="{324B9E8F-C02E-F215-506F-4485CC951E2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115175" y="1371600"/>
              <a:ext cx="2838450" cy="2838450"/>
            </a:xfrm>
            <a:prstGeom prst="rect">
              <a:avLst/>
            </a:prstGeom>
          </p:spPr>
        </p:pic>
        <p:sp>
          <p:nvSpPr>
            <p:cNvPr id="22" name="標題 1">
              <a:extLst>
                <a:ext uri="{FF2B5EF4-FFF2-40B4-BE49-F238E27FC236}">
                  <a16:creationId xmlns:a16="http://schemas.microsoft.com/office/drawing/2014/main" id="{6CCB4581-1CBC-362E-CB1E-D3E6181B75A1}"/>
                </a:ext>
              </a:extLst>
            </p:cNvPr>
            <p:cNvSpPr txBox="1">
              <a:spLocks/>
            </p:cNvSpPr>
            <p:nvPr/>
          </p:nvSpPr>
          <p:spPr>
            <a:xfrm>
              <a:off x="7115175" y="4076701"/>
              <a:ext cx="2847975" cy="1619250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dist">
                <a:lnSpc>
                  <a:spcPct val="100000"/>
                </a:lnSpc>
              </a:pPr>
              <a:r>
                <a:rPr lang="zh-TW" altLang="en-US" sz="3200" b="1" dirty="0"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家庭教育中心</a:t>
              </a:r>
            </a:p>
            <a:p>
              <a:pPr algn="dist">
                <a:lnSpc>
                  <a:spcPct val="100000"/>
                </a:lnSpc>
              </a:pPr>
              <a:r>
                <a:rPr lang="zh-TW" altLang="en-US" sz="3200" b="1" dirty="0"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資源整合平台</a:t>
              </a:r>
              <a:endParaRPr lang="zh-TW" altLang="en-US" sz="3200" b="1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pic>
        <p:nvPicPr>
          <p:cNvPr id="4" name="圖片 3">
            <a:extLst>
              <a:ext uri="{FF2B5EF4-FFF2-40B4-BE49-F238E27FC236}">
                <a16:creationId xmlns:a16="http://schemas.microsoft.com/office/drawing/2014/main" id="{67ADA9E3-783C-8800-DB7F-A78F2B0C41B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30767" y="1489839"/>
            <a:ext cx="6040099" cy="400593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41898534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FC382AA8-723A-23EE-2DE1-E1A712C5746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1" y="0"/>
            <a:ext cx="12191237" cy="6858000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1EF6B9D1-1191-89AB-5F0E-C23DA9D310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22250"/>
            <a:ext cx="10515600" cy="1325563"/>
          </a:xfrm>
        </p:spPr>
        <p:txBody>
          <a:bodyPr/>
          <a:lstStyle/>
          <a:p>
            <a:r>
              <a:rPr lang="zh-TW" altLang="en-US" b="1" dirty="0">
                <a:solidFill>
                  <a:srgbClr val="3F6F3F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如何使用本中心的</a:t>
            </a:r>
            <a:br>
              <a:rPr lang="en-US" altLang="zh-TW" b="1" dirty="0">
                <a:solidFill>
                  <a:srgbClr val="3F6F3F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</a:br>
            <a:r>
              <a:rPr lang="zh-TW" altLang="en-US" b="1" dirty="0">
                <a:solidFill>
                  <a:srgbClr val="3F6F3F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家庭教育課程</a:t>
            </a:r>
            <a:endParaRPr lang="zh-TW" altLang="en-US" b="1" dirty="0">
              <a:solidFill>
                <a:srgbClr val="3F6F3F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8062915F-E118-8D3F-CE31-C16CF1E860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71572" y="1789111"/>
            <a:ext cx="5067904" cy="4765675"/>
          </a:xfrm>
        </p:spPr>
        <p:txBody>
          <a:bodyPr>
            <a:noAutofit/>
          </a:bodyPr>
          <a:lstStyle/>
          <a:p>
            <a:pPr marL="514350" indent="-514350">
              <a:lnSpc>
                <a:spcPct val="100000"/>
              </a:lnSpc>
              <a:buFont typeface="+mj-lt"/>
              <a:buAutoNum type="arabicPeriod"/>
            </a:pPr>
            <a:r>
              <a:rPr lang="zh-TW" altLang="en-US" b="1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進入本中心課程行事曆</a:t>
            </a:r>
            <a:br>
              <a:rPr lang="en-US" altLang="zh-TW" b="1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</a:br>
            <a:r>
              <a:rPr lang="en-US" altLang="zh-TW" sz="20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(</a:t>
            </a:r>
            <a:r>
              <a:rPr lang="zh-TW" altLang="en-US" sz="20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可以直接加到你</a:t>
            </a:r>
            <a:r>
              <a:rPr lang="en-US" altLang="zh-TW" sz="20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google</a:t>
            </a:r>
            <a:r>
              <a:rPr lang="zh-TW" altLang="en-US" sz="20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行事曆中</a:t>
            </a:r>
            <a:r>
              <a:rPr lang="en-US" altLang="zh-TW" sz="20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)</a:t>
            </a:r>
            <a:br>
              <a:rPr lang="en-US" altLang="zh-TW" sz="20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</a:br>
            <a:r>
              <a:rPr lang="en-US" altLang="zh-TW" sz="2000" b="1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  <a:hlinkClick r:id="rId3"/>
              </a:rPr>
              <a:t>https://reurl.cc/M06kxm</a:t>
            </a:r>
            <a:endParaRPr lang="en-US" altLang="zh-TW" sz="2000" b="1" dirty="0">
              <a:effectLst/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marL="514350" indent="-514350">
              <a:lnSpc>
                <a:spcPct val="100000"/>
              </a:lnSpc>
              <a:buFont typeface="+mj-lt"/>
              <a:buAutoNum type="arabicPeriod"/>
            </a:pP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兩大</a:t>
            </a:r>
            <a:r>
              <a:rPr lang="zh-TW" altLang="en-US" b="1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分類：</a:t>
            </a:r>
            <a:endParaRPr lang="en-US" altLang="zh-TW" b="1" dirty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marL="971550" lvl="1" indent="-514350">
              <a:lnSpc>
                <a:spcPct val="100000"/>
              </a:lnSpc>
              <a:buFont typeface="Wingdings" panose="05000000000000000000" pitchFamily="2" charset="2"/>
              <a:buAutoNum type="circleNumWdWhitePlain"/>
            </a:pPr>
            <a:r>
              <a:rPr lang="zh-TW" altLang="en-US" b="1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免報名的課程：</a:t>
            </a:r>
            <a:endParaRPr lang="en-US" altLang="zh-TW" b="1" dirty="0">
              <a:effectLst/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lvl="2">
              <a:lnSpc>
                <a:spcPct val="100000"/>
              </a:lnSpc>
              <a:buFont typeface="Wingdings" panose="05000000000000000000" pitchFamily="2" charset="2"/>
              <a:buChar char="l"/>
            </a:pPr>
            <a:r>
              <a:rPr lang="zh-TW" altLang="en-US" b="1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上課前</a:t>
            </a:r>
            <a:r>
              <a:rPr lang="en-US" altLang="zh-TW" b="1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20</a:t>
            </a:r>
            <a:r>
              <a:rPr lang="zh-TW" altLang="en-US" b="1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分鐘</a:t>
            </a:r>
            <a:r>
              <a:rPr lang="en-US" altLang="zh-TW" b="1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Google Meet</a:t>
            </a:r>
            <a:r>
              <a:rPr lang="zh-TW" altLang="en-US" b="1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會開放，直接點選連結即可。</a:t>
            </a:r>
            <a:endParaRPr lang="en-US" altLang="zh-TW" b="1" dirty="0">
              <a:effectLst/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lvl="2">
              <a:lnSpc>
                <a:spcPct val="100000"/>
              </a:lnSpc>
              <a:buFont typeface="Wingdings" panose="05000000000000000000" pitchFamily="2" charset="2"/>
              <a:buChar char="l"/>
            </a:pPr>
            <a:r>
              <a:rPr lang="zh-TW" altLang="en-US" b="1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線上課程有人數</a:t>
            </a:r>
            <a:r>
              <a:rPr lang="en-US" altLang="zh-TW" b="1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250</a:t>
            </a:r>
            <a:r>
              <a:rPr lang="zh-TW" altLang="en-US" b="1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人的上限，可以盡早進會議室避免向隅。</a:t>
            </a:r>
            <a:endParaRPr lang="en-US" altLang="zh-TW" b="1" dirty="0">
              <a:effectLst/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marL="971550" lvl="1" indent="-514350">
              <a:lnSpc>
                <a:spcPct val="100000"/>
              </a:lnSpc>
              <a:buFont typeface="Wingdings" panose="05000000000000000000" pitchFamily="2" charset="2"/>
              <a:buAutoNum type="circleNumWdWhitePlain"/>
            </a:pPr>
            <a:r>
              <a:rPr lang="zh-TW" altLang="en-US" b="1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需要報名</a:t>
            </a: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：</a:t>
            </a:r>
            <a:endParaRPr lang="en-US" altLang="zh-TW" b="1" dirty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lvl="2">
              <a:lnSpc>
                <a:spcPct val="100000"/>
              </a:lnSpc>
              <a:buFont typeface="Wingdings" panose="05000000000000000000" pitchFamily="2" charset="2"/>
              <a:buChar char="l"/>
            </a:pP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點選連結，至報名頁面線上報名。</a:t>
            </a: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FC34A390-5FBA-1808-E92F-54AD5E3F85C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28750" y="1866900"/>
            <a:ext cx="4152900" cy="415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52988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>
            <a:extLst>
              <a:ext uri="{FF2B5EF4-FFF2-40B4-BE49-F238E27FC236}">
                <a16:creationId xmlns:a16="http://schemas.microsoft.com/office/drawing/2014/main" id="{F0BA5D4D-DFFF-E288-237E-5044E782E9F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1" y="0"/>
            <a:ext cx="12191237" cy="6858000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1EF6B9D1-1191-89AB-5F0E-C23DA9D310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98512"/>
            <a:ext cx="10515600" cy="1325563"/>
          </a:xfrm>
        </p:spPr>
        <p:txBody>
          <a:bodyPr/>
          <a:lstStyle/>
          <a:p>
            <a:r>
              <a:rPr lang="zh-TW" altLang="en-US" b="1" dirty="0">
                <a:solidFill>
                  <a:srgbClr val="3F6F3F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家庭教育諮詢專線</a:t>
            </a:r>
            <a:endParaRPr lang="zh-TW" altLang="en-US" b="1" dirty="0">
              <a:solidFill>
                <a:srgbClr val="3F6F3F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8062915F-E118-8D3F-CE31-C16CF1E860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6274" y="2124075"/>
            <a:ext cx="5062538" cy="4765675"/>
          </a:xfrm>
        </p:spPr>
        <p:txBody>
          <a:bodyPr>
            <a:noAutofit/>
          </a:bodyPr>
          <a:lstStyle/>
          <a:p>
            <a:pPr marL="514350" indent="-514350">
              <a:lnSpc>
                <a:spcPct val="100000"/>
              </a:lnSpc>
              <a:buFont typeface="+mj-lt"/>
              <a:buAutoNum type="arabicPeriod"/>
            </a:pPr>
            <a:r>
              <a:rPr lang="zh-TW" altLang="en-US" sz="2000" b="1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諮詢方式：電話諮詢</a:t>
            </a:r>
          </a:p>
          <a:p>
            <a:pPr marL="514350" indent="-514350">
              <a:lnSpc>
                <a:spcPct val="100000"/>
              </a:lnSpc>
              <a:buFont typeface="+mj-lt"/>
              <a:buAutoNum type="arabicPeriod"/>
            </a:pPr>
            <a:r>
              <a:rPr lang="zh-TW" altLang="en-US" sz="2000" b="1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電話號碼：</a:t>
            </a:r>
            <a:r>
              <a:rPr lang="en-US" altLang="zh-TW" sz="2000" b="1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412-8185</a:t>
            </a:r>
            <a:r>
              <a:rPr lang="zh-TW" altLang="en-US" sz="2000" b="1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（手機請加</a:t>
            </a:r>
            <a:r>
              <a:rPr lang="en-US" altLang="zh-TW" sz="2000" b="1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02</a:t>
            </a:r>
            <a:r>
              <a:rPr lang="zh-TW" altLang="en-US" sz="2000" b="1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）</a:t>
            </a:r>
          </a:p>
          <a:p>
            <a:pPr marL="514350" indent="-514350">
              <a:lnSpc>
                <a:spcPct val="100000"/>
              </a:lnSpc>
              <a:buFont typeface="+mj-lt"/>
              <a:buAutoNum type="arabicPeriod"/>
            </a:pPr>
            <a:r>
              <a: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服務</a:t>
            </a:r>
            <a:r>
              <a:rPr lang="zh-TW" altLang="en-US" sz="2000" b="1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人員：受過</a:t>
            </a:r>
            <a:r>
              <a:rPr lang="zh-TW" altLang="en-US" sz="2000" b="1" dirty="0">
                <a:solidFill>
                  <a:srgbClr val="CE8D32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輔導訓練之志工</a:t>
            </a:r>
          </a:p>
          <a:p>
            <a:pPr marL="514350" indent="-514350">
              <a:lnSpc>
                <a:spcPct val="100000"/>
              </a:lnSpc>
              <a:buFont typeface="+mj-lt"/>
              <a:buAutoNum type="arabicPeriod"/>
            </a:pPr>
            <a:r>
              <a: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服務</a:t>
            </a:r>
            <a:r>
              <a:rPr lang="zh-TW" altLang="en-US" sz="2000" b="1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單位：全國各縣市之家庭教育中心</a:t>
            </a:r>
          </a:p>
          <a:p>
            <a:pPr marL="514350" indent="-514350">
              <a:lnSpc>
                <a:spcPct val="100000"/>
              </a:lnSpc>
              <a:buFont typeface="+mj-lt"/>
              <a:buAutoNum type="arabicPeriod"/>
            </a:pPr>
            <a:r>
              <a:rPr lang="zh-TW" altLang="en-US" sz="2000" b="1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如有面談需求，可於諮詢時與輔導志工提出申請，輔導志工會協助安排時間</a:t>
            </a: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D7B98694-367A-2757-8365-C3A0C0F6AA6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34062" y="2124075"/>
            <a:ext cx="6124575" cy="2933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30131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8AA9C36D-64FE-78C7-7B40-45AB1DECFFC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1" y="0"/>
            <a:ext cx="12191237" cy="6858000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1EF6B9D1-1191-89AB-5F0E-C23DA9D310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98512"/>
            <a:ext cx="10515600" cy="1325563"/>
          </a:xfrm>
        </p:spPr>
        <p:txBody>
          <a:bodyPr/>
          <a:lstStyle/>
          <a:p>
            <a:pPr marL="85725" indent="-85725"/>
            <a:r>
              <a:rPr lang="zh-TW" altLang="en-US" b="1" dirty="0">
                <a:solidFill>
                  <a:srgbClr val="3F6F3F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小桃家線上諮詢室</a:t>
            </a:r>
            <a:br>
              <a:rPr lang="en-US" altLang="zh-TW" b="1" dirty="0">
                <a:solidFill>
                  <a:srgbClr val="3F6F3F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</a:br>
            <a:endParaRPr lang="zh-TW" altLang="en-US" sz="1800" b="1" dirty="0">
              <a:solidFill>
                <a:srgbClr val="C8863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8062915F-E118-8D3F-CE31-C16CF1E860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6274" y="2124075"/>
            <a:ext cx="5062538" cy="4765675"/>
          </a:xfrm>
        </p:spPr>
        <p:txBody>
          <a:bodyPr>
            <a:noAutofit/>
          </a:bodyPr>
          <a:lstStyle/>
          <a:p>
            <a:pPr marL="514350" indent="-514350">
              <a:lnSpc>
                <a:spcPct val="100000"/>
              </a:lnSpc>
              <a:buFont typeface="+mj-lt"/>
              <a:buAutoNum type="arabicPeriod"/>
            </a:pPr>
            <a:r>
              <a:rPr lang="zh-TW" altLang="en-US" sz="2000" b="1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諮詢方式：使用</a:t>
            </a:r>
            <a:r>
              <a:rPr lang="en-US" altLang="zh-TW" sz="2000" b="1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Google Meet</a:t>
            </a:r>
            <a:r>
              <a:rPr lang="zh-TW" altLang="en-US" sz="2000" b="1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線上面談</a:t>
            </a:r>
            <a:endParaRPr lang="en-US" altLang="zh-TW" sz="2000" b="1" dirty="0">
              <a:effectLst/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marL="514350" indent="-514350">
              <a:lnSpc>
                <a:spcPct val="100000"/>
              </a:lnSpc>
              <a:buFont typeface="+mj-lt"/>
              <a:buAutoNum type="arabicPeriod"/>
            </a:pPr>
            <a:r>
              <a:rPr lang="zh-TW" altLang="en-US" sz="2000" b="1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面談人員：與本中心合作之</a:t>
            </a:r>
            <a:r>
              <a:rPr lang="zh-TW" altLang="en-US" sz="2000" b="1" dirty="0">
                <a:solidFill>
                  <a:srgbClr val="C4832E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臨床心理師</a:t>
            </a:r>
            <a:r>
              <a:rPr lang="zh-TW" altLang="en-US" sz="2000" b="1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、</a:t>
            </a:r>
            <a:r>
              <a:rPr lang="zh-TW" altLang="en-US" sz="2000" b="1" dirty="0">
                <a:solidFill>
                  <a:srgbClr val="C4832E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諮商心理師</a:t>
            </a:r>
            <a:r>
              <a:rPr lang="zh-TW" altLang="en-US" sz="2000" b="1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及</a:t>
            </a:r>
            <a:r>
              <a:rPr lang="zh-TW" altLang="en-US" sz="2000" b="1" dirty="0">
                <a:solidFill>
                  <a:srgbClr val="C4832E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社工師</a:t>
            </a:r>
            <a:endParaRPr lang="en-US" altLang="zh-TW" sz="2000" b="1" dirty="0">
              <a:solidFill>
                <a:srgbClr val="C4832E"/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marL="514350" indent="-514350">
              <a:lnSpc>
                <a:spcPct val="100000"/>
              </a:lnSpc>
              <a:buFont typeface="+mj-lt"/>
              <a:buAutoNum type="arabicPeriod"/>
            </a:pPr>
            <a:r>
              <a:rPr lang="zh-TW" altLang="en-US" sz="2000" b="1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服務單位：桃園市政府家庭教育中心</a:t>
            </a:r>
            <a:endParaRPr lang="en-US" altLang="zh-TW" sz="2000" b="1" dirty="0">
              <a:effectLst/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marL="514350" indent="-514350">
              <a:lnSpc>
                <a:spcPct val="100000"/>
              </a:lnSpc>
              <a:buFont typeface="+mj-lt"/>
              <a:buAutoNum type="arabicPeriod"/>
            </a:pPr>
            <a:r>
              <a:rPr lang="zh-TW" altLang="en-US" sz="2000" b="1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以單次服務為主</a:t>
            </a: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3F5E14C3-1319-55F4-5C8C-8D506B08E48D}"/>
              </a:ext>
            </a:extLst>
          </p:cNvPr>
          <p:cNvSpPr/>
          <p:nvPr/>
        </p:nvSpPr>
        <p:spPr>
          <a:xfrm>
            <a:off x="6410326" y="0"/>
            <a:ext cx="5715000" cy="6781800"/>
          </a:xfrm>
          <a:prstGeom prst="rect">
            <a:avLst/>
          </a:prstGeom>
          <a:solidFill>
            <a:srgbClr val="F6F3F0"/>
          </a:solidFill>
          <a:ln>
            <a:solidFill>
              <a:srgbClr val="F6F3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132145B0-3B84-581E-9582-D96961D9CBA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0326" y="31750"/>
            <a:ext cx="484939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37950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209</TotalTime>
  <Words>313</Words>
  <Application>Microsoft Office PowerPoint</Application>
  <PresentationFormat>寬螢幕</PresentationFormat>
  <Paragraphs>34</Paragraphs>
  <Slides>6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6</vt:i4>
      </vt:variant>
    </vt:vector>
  </HeadingPairs>
  <TitlesOfParts>
    <vt:vector size="12" baseType="lpstr">
      <vt:lpstr>微軟正黑體</vt:lpstr>
      <vt:lpstr>Arial</vt:lpstr>
      <vt:lpstr>Calibri</vt:lpstr>
      <vt:lpstr>Calibri Light</vt:lpstr>
      <vt:lpstr>Wingdings</vt:lpstr>
      <vt:lpstr>Office 佈景主題</vt:lpstr>
      <vt:lpstr>PowerPoint 簡報</vt:lpstr>
      <vt:lpstr>本中心服務</vt:lpstr>
      <vt:lpstr>PowerPoint 簡報</vt:lpstr>
      <vt:lpstr>如何使用本中心的 家庭教育課程</vt:lpstr>
      <vt:lpstr>家庭教育諮詢專線</vt:lpstr>
      <vt:lpstr>小桃家線上諮詢室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778 a110</dc:creator>
  <cp:lastModifiedBy>黃綉媛</cp:lastModifiedBy>
  <cp:revision>16</cp:revision>
  <cp:lastPrinted>2022-05-25T05:41:50Z</cp:lastPrinted>
  <dcterms:created xsi:type="dcterms:W3CDTF">2022-05-24T02:14:44Z</dcterms:created>
  <dcterms:modified xsi:type="dcterms:W3CDTF">2022-09-07T09:53:23Z</dcterms:modified>
</cp:coreProperties>
</file>