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  <p:sldId id="264" r:id="rId10"/>
    <p:sldId id="265" r:id="rId11"/>
  </p:sldIdLst>
  <p:sldSz cx="18288000" cy="10287000"/>
  <p:notesSz cx="6858000" cy="9144000"/>
  <p:embeddedFontLst>
    <p:embeddedFont>
      <p:font typeface="Asap Condensed Bold" panose="02020500000000000000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f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A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66891" y="8301717"/>
            <a:ext cx="5895827" cy="1305679"/>
            <a:chOff x="0" y="0"/>
            <a:chExt cx="812800" cy="1800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180001"/>
            </a:xfrm>
            <a:custGeom>
              <a:avLst/>
              <a:gdLst/>
              <a:ahLst/>
              <a:cxnLst/>
              <a:rect l="l" t="t" r="r" b="b"/>
              <a:pathLst>
                <a:path w="812800" h="180001">
                  <a:moveTo>
                    <a:pt x="90001" y="0"/>
                  </a:moveTo>
                  <a:lnTo>
                    <a:pt x="722799" y="0"/>
                  </a:lnTo>
                  <a:cubicBezTo>
                    <a:pt x="746669" y="0"/>
                    <a:pt x="769561" y="9482"/>
                    <a:pt x="786439" y="26361"/>
                  </a:cubicBezTo>
                  <a:cubicBezTo>
                    <a:pt x="803318" y="43239"/>
                    <a:pt x="812800" y="66131"/>
                    <a:pt x="812800" y="90001"/>
                  </a:cubicBezTo>
                  <a:lnTo>
                    <a:pt x="812800" y="90001"/>
                  </a:lnTo>
                  <a:cubicBezTo>
                    <a:pt x="812800" y="139707"/>
                    <a:pt x="772505" y="180001"/>
                    <a:pt x="722799" y="180001"/>
                  </a:cubicBezTo>
                  <a:lnTo>
                    <a:pt x="90001" y="180001"/>
                  </a:lnTo>
                  <a:cubicBezTo>
                    <a:pt x="66131" y="180001"/>
                    <a:pt x="43239" y="170519"/>
                    <a:pt x="26361" y="153641"/>
                  </a:cubicBezTo>
                  <a:cubicBezTo>
                    <a:pt x="9482" y="136762"/>
                    <a:pt x="0" y="113870"/>
                    <a:pt x="0" y="90001"/>
                  </a:cubicBezTo>
                  <a:lnTo>
                    <a:pt x="0" y="90001"/>
                  </a:lnTo>
                  <a:cubicBezTo>
                    <a:pt x="0" y="66131"/>
                    <a:pt x="9482" y="43239"/>
                    <a:pt x="26361" y="26361"/>
                  </a:cubicBezTo>
                  <a:cubicBezTo>
                    <a:pt x="43239" y="9482"/>
                    <a:pt x="66131" y="0"/>
                    <a:pt x="90001" y="0"/>
                  </a:cubicBezTo>
                  <a:close/>
                </a:path>
              </a:pathLst>
            </a:custGeom>
            <a:solidFill>
              <a:srgbClr val="FFE87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227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784936" y="117604"/>
            <a:ext cx="10504551" cy="8836953"/>
          </a:xfrm>
          <a:custGeom>
            <a:avLst/>
            <a:gdLst/>
            <a:ahLst/>
            <a:cxnLst/>
            <a:rect l="l" t="t" r="r" b="b"/>
            <a:pathLst>
              <a:path w="10504551" h="8836953">
                <a:moveTo>
                  <a:pt x="0" y="0"/>
                </a:moveTo>
                <a:lnTo>
                  <a:pt x="10504551" y="0"/>
                </a:lnTo>
                <a:lnTo>
                  <a:pt x="10504551" y="8836953"/>
                </a:lnTo>
                <a:lnTo>
                  <a:pt x="0" y="8836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241232">
            <a:off x="14225274" y="8129594"/>
            <a:ext cx="3701078" cy="3113532"/>
          </a:xfrm>
          <a:custGeom>
            <a:avLst/>
            <a:gdLst/>
            <a:ahLst/>
            <a:cxnLst/>
            <a:rect l="l" t="t" r="r" b="b"/>
            <a:pathLst>
              <a:path w="3701078" h="3113532">
                <a:moveTo>
                  <a:pt x="0" y="0"/>
                </a:moveTo>
                <a:lnTo>
                  <a:pt x="3701078" y="0"/>
                </a:lnTo>
                <a:lnTo>
                  <a:pt x="3701078" y="3113532"/>
                </a:lnTo>
                <a:lnTo>
                  <a:pt x="0" y="31135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232561" y="1276350"/>
            <a:ext cx="5534331" cy="7738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30"/>
              </a:lnSpc>
            </a:pPr>
            <a:r>
              <a:rPr lang="en-US" sz="10670" b="1" dirty="0" err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源頭減廢</a:t>
            </a:r>
            <a:endParaRPr lang="en-US" sz="10670" b="1" dirty="0">
              <a:solidFill>
                <a:srgbClr val="173B26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  <a:p>
            <a:pPr algn="l">
              <a:lnSpc>
                <a:spcPts val="10030"/>
              </a:lnSpc>
            </a:pPr>
            <a:endParaRPr lang="en-US" sz="10670" b="1" dirty="0">
              <a:solidFill>
                <a:srgbClr val="173B26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  <a:p>
            <a:pPr algn="l">
              <a:lnSpc>
                <a:spcPts val="10030"/>
              </a:lnSpc>
            </a:pPr>
            <a:r>
              <a:rPr lang="en-US" sz="10670" b="1" dirty="0" err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垃圾分類</a:t>
            </a:r>
            <a:endParaRPr lang="en-US" sz="10670" b="1" dirty="0">
              <a:solidFill>
                <a:srgbClr val="173B26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  <a:p>
            <a:pPr algn="l">
              <a:lnSpc>
                <a:spcPts val="10030"/>
              </a:lnSpc>
            </a:pPr>
            <a:endParaRPr lang="en-US" sz="10670" b="1" dirty="0">
              <a:solidFill>
                <a:srgbClr val="173B26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  <a:p>
            <a:pPr algn="l">
              <a:lnSpc>
                <a:spcPts val="10030"/>
              </a:lnSpc>
            </a:pPr>
            <a:r>
              <a:rPr lang="en-US" sz="10670" b="1" dirty="0" err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資源回收</a:t>
            </a:r>
            <a:endParaRPr lang="en-US" sz="10670" b="1" dirty="0">
              <a:solidFill>
                <a:srgbClr val="173B26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  <a:p>
            <a:pPr algn="l">
              <a:lnSpc>
                <a:spcPts val="10030"/>
              </a:lnSpc>
            </a:pPr>
            <a:endParaRPr lang="en-US" sz="10670" dirty="0">
              <a:solidFill>
                <a:srgbClr val="173B26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1076145" y="1680219"/>
            <a:ext cx="5843195" cy="5711723"/>
          </a:xfrm>
          <a:custGeom>
            <a:avLst/>
            <a:gdLst/>
            <a:ahLst/>
            <a:cxnLst/>
            <a:rect l="l" t="t" r="r" b="b"/>
            <a:pathLst>
              <a:path w="5843195" h="5711723">
                <a:moveTo>
                  <a:pt x="0" y="0"/>
                </a:moveTo>
                <a:lnTo>
                  <a:pt x="5843195" y="0"/>
                </a:lnTo>
                <a:lnTo>
                  <a:pt x="5843195" y="5711723"/>
                </a:lnTo>
                <a:lnTo>
                  <a:pt x="0" y="57117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830076">
            <a:off x="7611202" y="-1093035"/>
            <a:ext cx="3701078" cy="3113532"/>
          </a:xfrm>
          <a:custGeom>
            <a:avLst/>
            <a:gdLst/>
            <a:ahLst/>
            <a:cxnLst/>
            <a:rect l="l" t="t" r="r" b="b"/>
            <a:pathLst>
              <a:path w="3701078" h="3113532">
                <a:moveTo>
                  <a:pt x="0" y="0"/>
                </a:moveTo>
                <a:lnTo>
                  <a:pt x="3701078" y="0"/>
                </a:lnTo>
                <a:lnTo>
                  <a:pt x="3701078" y="3113532"/>
                </a:lnTo>
                <a:lnTo>
                  <a:pt x="0" y="31135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220473" y="8730234"/>
            <a:ext cx="3701078" cy="3113532"/>
          </a:xfrm>
          <a:custGeom>
            <a:avLst/>
            <a:gdLst/>
            <a:ahLst/>
            <a:cxnLst/>
            <a:rect l="l" t="t" r="r" b="b"/>
            <a:pathLst>
              <a:path w="3701078" h="3113532">
                <a:moveTo>
                  <a:pt x="0" y="0"/>
                </a:moveTo>
                <a:lnTo>
                  <a:pt x="3701079" y="0"/>
                </a:lnTo>
                <a:lnTo>
                  <a:pt x="3701079" y="3113532"/>
                </a:lnTo>
                <a:lnTo>
                  <a:pt x="0" y="31135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772400" y="8644509"/>
            <a:ext cx="4580074" cy="6440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05"/>
              </a:lnSpc>
              <a:spcBef>
                <a:spcPct val="0"/>
              </a:spcBef>
            </a:pPr>
            <a:r>
              <a:rPr lang="zh-TW" altLang="en-US" sz="3932" b="1" dirty="0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大成國小學務處</a:t>
            </a:r>
            <a:endParaRPr lang="en-US" sz="3932" b="1" dirty="0">
              <a:solidFill>
                <a:srgbClr val="173B26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A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66891" y="8301717"/>
            <a:ext cx="5895827" cy="1305679"/>
            <a:chOff x="0" y="0"/>
            <a:chExt cx="812800" cy="1800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180001"/>
            </a:xfrm>
            <a:custGeom>
              <a:avLst/>
              <a:gdLst/>
              <a:ahLst/>
              <a:cxnLst/>
              <a:rect l="l" t="t" r="r" b="b"/>
              <a:pathLst>
                <a:path w="812800" h="180001">
                  <a:moveTo>
                    <a:pt x="90001" y="0"/>
                  </a:moveTo>
                  <a:lnTo>
                    <a:pt x="722799" y="0"/>
                  </a:lnTo>
                  <a:cubicBezTo>
                    <a:pt x="746669" y="0"/>
                    <a:pt x="769561" y="9482"/>
                    <a:pt x="786439" y="26361"/>
                  </a:cubicBezTo>
                  <a:cubicBezTo>
                    <a:pt x="803318" y="43239"/>
                    <a:pt x="812800" y="66131"/>
                    <a:pt x="812800" y="90001"/>
                  </a:cubicBezTo>
                  <a:lnTo>
                    <a:pt x="812800" y="90001"/>
                  </a:lnTo>
                  <a:cubicBezTo>
                    <a:pt x="812800" y="139707"/>
                    <a:pt x="772505" y="180001"/>
                    <a:pt x="722799" y="180001"/>
                  </a:cubicBezTo>
                  <a:lnTo>
                    <a:pt x="90001" y="180001"/>
                  </a:lnTo>
                  <a:cubicBezTo>
                    <a:pt x="66131" y="180001"/>
                    <a:pt x="43239" y="170519"/>
                    <a:pt x="26361" y="153641"/>
                  </a:cubicBezTo>
                  <a:cubicBezTo>
                    <a:pt x="9482" y="136762"/>
                    <a:pt x="0" y="113870"/>
                    <a:pt x="0" y="90001"/>
                  </a:cubicBezTo>
                  <a:lnTo>
                    <a:pt x="0" y="90001"/>
                  </a:lnTo>
                  <a:cubicBezTo>
                    <a:pt x="0" y="66131"/>
                    <a:pt x="9482" y="43239"/>
                    <a:pt x="26361" y="26361"/>
                  </a:cubicBezTo>
                  <a:cubicBezTo>
                    <a:pt x="43239" y="9482"/>
                    <a:pt x="66131" y="0"/>
                    <a:pt x="90001" y="0"/>
                  </a:cubicBezTo>
                  <a:close/>
                </a:path>
              </a:pathLst>
            </a:custGeom>
            <a:solidFill>
              <a:srgbClr val="FFE87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227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784936" y="117604"/>
            <a:ext cx="10504551" cy="8836953"/>
          </a:xfrm>
          <a:custGeom>
            <a:avLst/>
            <a:gdLst/>
            <a:ahLst/>
            <a:cxnLst/>
            <a:rect l="l" t="t" r="r" b="b"/>
            <a:pathLst>
              <a:path w="10504551" h="8836953">
                <a:moveTo>
                  <a:pt x="0" y="0"/>
                </a:moveTo>
                <a:lnTo>
                  <a:pt x="10504551" y="0"/>
                </a:lnTo>
                <a:lnTo>
                  <a:pt x="10504551" y="8836953"/>
                </a:lnTo>
                <a:lnTo>
                  <a:pt x="0" y="8836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241232">
            <a:off x="14225274" y="8129594"/>
            <a:ext cx="3701078" cy="3113532"/>
          </a:xfrm>
          <a:custGeom>
            <a:avLst/>
            <a:gdLst/>
            <a:ahLst/>
            <a:cxnLst/>
            <a:rect l="l" t="t" r="r" b="b"/>
            <a:pathLst>
              <a:path w="3701078" h="3113532">
                <a:moveTo>
                  <a:pt x="0" y="0"/>
                </a:moveTo>
                <a:lnTo>
                  <a:pt x="3701078" y="0"/>
                </a:lnTo>
                <a:lnTo>
                  <a:pt x="3701078" y="3113532"/>
                </a:lnTo>
                <a:lnTo>
                  <a:pt x="0" y="31135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1975494"/>
            <a:ext cx="9076303" cy="5722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534"/>
              </a:lnSpc>
            </a:pPr>
            <a:r>
              <a:rPr lang="en-US" sz="12270" b="1" dirty="0" err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分類做好</a:t>
            </a:r>
            <a:endParaRPr lang="en-US" sz="12270" b="1" dirty="0">
              <a:solidFill>
                <a:srgbClr val="173B26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  <a:p>
            <a:pPr algn="l">
              <a:lnSpc>
                <a:spcPts val="11534"/>
              </a:lnSpc>
            </a:pPr>
            <a:endParaRPr lang="en-US" sz="12270" b="1" dirty="0">
              <a:solidFill>
                <a:srgbClr val="173B26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  <a:p>
            <a:pPr algn="l">
              <a:lnSpc>
                <a:spcPts val="11534"/>
              </a:lnSpc>
            </a:pPr>
            <a:r>
              <a:rPr lang="en-US" sz="12270" b="1" dirty="0" err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環境更美好</a:t>
            </a:r>
            <a:endParaRPr lang="en-US" sz="12270" b="1" dirty="0">
              <a:solidFill>
                <a:srgbClr val="173B26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  <a:p>
            <a:pPr algn="l">
              <a:lnSpc>
                <a:spcPts val="10030"/>
              </a:lnSpc>
            </a:pPr>
            <a:endParaRPr lang="en-US" sz="12270" dirty="0">
              <a:solidFill>
                <a:srgbClr val="173B26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1076145" y="1680219"/>
            <a:ext cx="5843195" cy="5711723"/>
          </a:xfrm>
          <a:custGeom>
            <a:avLst/>
            <a:gdLst/>
            <a:ahLst/>
            <a:cxnLst/>
            <a:rect l="l" t="t" r="r" b="b"/>
            <a:pathLst>
              <a:path w="5843195" h="5711723">
                <a:moveTo>
                  <a:pt x="0" y="0"/>
                </a:moveTo>
                <a:lnTo>
                  <a:pt x="5843195" y="0"/>
                </a:lnTo>
                <a:lnTo>
                  <a:pt x="5843195" y="5711723"/>
                </a:lnTo>
                <a:lnTo>
                  <a:pt x="0" y="57117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830076">
            <a:off x="7611202" y="-1093035"/>
            <a:ext cx="3701078" cy="3113532"/>
          </a:xfrm>
          <a:custGeom>
            <a:avLst/>
            <a:gdLst/>
            <a:ahLst/>
            <a:cxnLst/>
            <a:rect l="l" t="t" r="r" b="b"/>
            <a:pathLst>
              <a:path w="3701078" h="3113532">
                <a:moveTo>
                  <a:pt x="0" y="0"/>
                </a:moveTo>
                <a:lnTo>
                  <a:pt x="3701078" y="0"/>
                </a:lnTo>
                <a:lnTo>
                  <a:pt x="3701078" y="3113532"/>
                </a:lnTo>
                <a:lnTo>
                  <a:pt x="0" y="31135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220473" y="8730234"/>
            <a:ext cx="3701078" cy="3113532"/>
          </a:xfrm>
          <a:custGeom>
            <a:avLst/>
            <a:gdLst/>
            <a:ahLst/>
            <a:cxnLst/>
            <a:rect l="l" t="t" r="r" b="b"/>
            <a:pathLst>
              <a:path w="3701078" h="3113532">
                <a:moveTo>
                  <a:pt x="0" y="0"/>
                </a:moveTo>
                <a:lnTo>
                  <a:pt x="3701079" y="0"/>
                </a:lnTo>
                <a:lnTo>
                  <a:pt x="3701079" y="3113532"/>
                </a:lnTo>
                <a:lnTo>
                  <a:pt x="0" y="31135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984393" y="8632545"/>
            <a:ext cx="5895827" cy="6440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05"/>
              </a:lnSpc>
              <a:spcBef>
                <a:spcPct val="0"/>
              </a:spcBef>
            </a:pPr>
            <a:r>
              <a:rPr lang="zh-TW" altLang="en-US" sz="3932" b="1" dirty="0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認真的你，讓世界更美麗</a:t>
            </a:r>
            <a:r>
              <a:rPr lang="en-US" altLang="zh-TW" sz="3932" b="1" dirty="0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!</a:t>
            </a:r>
            <a:endParaRPr lang="en-US" sz="3932" b="1" dirty="0">
              <a:solidFill>
                <a:srgbClr val="173B26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A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49001" y="1260587"/>
            <a:ext cx="12705111" cy="1398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613"/>
              </a:lnSpc>
              <a:spcBef>
                <a:spcPct val="0"/>
              </a:spcBef>
            </a:pPr>
            <a:r>
              <a:rPr lang="en-US" sz="9600" b="1" dirty="0" err="1">
                <a:solidFill>
                  <a:srgbClr val="FF0000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源頭減廢</a:t>
            </a:r>
            <a:r>
              <a:rPr lang="en-US" sz="8295" b="1" dirty="0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--</a:t>
            </a:r>
            <a:r>
              <a:rPr lang="en-US" sz="8295" b="1" dirty="0" err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減少製造垃圾</a:t>
            </a:r>
            <a:endParaRPr lang="en-US" sz="8295" b="1" dirty="0">
              <a:solidFill>
                <a:srgbClr val="173B26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7707297" y="1309312"/>
            <a:ext cx="10504551" cy="8836953"/>
          </a:xfrm>
          <a:custGeom>
            <a:avLst/>
            <a:gdLst/>
            <a:ahLst/>
            <a:cxnLst/>
            <a:rect l="l" t="t" r="r" b="b"/>
            <a:pathLst>
              <a:path w="10504551" h="8836953">
                <a:moveTo>
                  <a:pt x="0" y="0"/>
                </a:moveTo>
                <a:lnTo>
                  <a:pt x="10504551" y="0"/>
                </a:lnTo>
                <a:lnTo>
                  <a:pt x="10504551" y="8836953"/>
                </a:lnTo>
                <a:lnTo>
                  <a:pt x="0" y="8836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831967">
            <a:off x="13692541" y="3477274"/>
            <a:ext cx="732186" cy="5229898"/>
          </a:xfrm>
          <a:custGeom>
            <a:avLst/>
            <a:gdLst/>
            <a:ahLst/>
            <a:cxnLst/>
            <a:rect l="l" t="t" r="r" b="b"/>
            <a:pathLst>
              <a:path w="732186" h="5229898">
                <a:moveTo>
                  <a:pt x="0" y="0"/>
                </a:moveTo>
                <a:lnTo>
                  <a:pt x="732186" y="0"/>
                </a:lnTo>
                <a:lnTo>
                  <a:pt x="732186" y="5229898"/>
                </a:lnTo>
                <a:lnTo>
                  <a:pt x="0" y="52298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445019" y="2579904"/>
            <a:ext cx="2527547" cy="5878016"/>
          </a:xfrm>
          <a:custGeom>
            <a:avLst/>
            <a:gdLst/>
            <a:ahLst/>
            <a:cxnLst/>
            <a:rect l="l" t="t" r="r" b="b"/>
            <a:pathLst>
              <a:path w="2527547" h="5878016">
                <a:moveTo>
                  <a:pt x="0" y="0"/>
                </a:moveTo>
                <a:lnTo>
                  <a:pt x="2527547" y="0"/>
                </a:lnTo>
                <a:lnTo>
                  <a:pt x="2527547" y="5878015"/>
                </a:lnTo>
                <a:lnTo>
                  <a:pt x="0" y="58780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952359">
            <a:off x="14717680" y="3407029"/>
            <a:ext cx="1327087" cy="5229898"/>
          </a:xfrm>
          <a:custGeom>
            <a:avLst/>
            <a:gdLst/>
            <a:ahLst/>
            <a:cxnLst/>
            <a:rect l="l" t="t" r="r" b="b"/>
            <a:pathLst>
              <a:path w="1327087" h="5229898">
                <a:moveTo>
                  <a:pt x="0" y="0"/>
                </a:moveTo>
                <a:lnTo>
                  <a:pt x="1327087" y="0"/>
                </a:lnTo>
                <a:lnTo>
                  <a:pt x="1327087" y="5229899"/>
                </a:lnTo>
                <a:lnTo>
                  <a:pt x="0" y="52298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783777" y="5727788"/>
            <a:ext cx="5631115" cy="5229898"/>
          </a:xfrm>
          <a:custGeom>
            <a:avLst/>
            <a:gdLst/>
            <a:ahLst/>
            <a:cxnLst/>
            <a:rect l="l" t="t" r="r" b="b"/>
            <a:pathLst>
              <a:path w="5631115" h="5229898">
                <a:moveTo>
                  <a:pt x="0" y="0"/>
                </a:moveTo>
                <a:lnTo>
                  <a:pt x="5631115" y="0"/>
                </a:lnTo>
                <a:lnTo>
                  <a:pt x="5631115" y="5229898"/>
                </a:lnTo>
                <a:lnTo>
                  <a:pt x="0" y="52298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051549">
            <a:off x="16276102" y="-1355433"/>
            <a:ext cx="4330387" cy="4021847"/>
          </a:xfrm>
          <a:custGeom>
            <a:avLst/>
            <a:gdLst/>
            <a:ahLst/>
            <a:cxnLst/>
            <a:rect l="l" t="t" r="r" b="b"/>
            <a:pathLst>
              <a:path w="4330387" h="4021847">
                <a:moveTo>
                  <a:pt x="0" y="0"/>
                </a:moveTo>
                <a:lnTo>
                  <a:pt x="4330387" y="0"/>
                </a:lnTo>
                <a:lnTo>
                  <a:pt x="4330387" y="4021848"/>
                </a:lnTo>
                <a:lnTo>
                  <a:pt x="0" y="402184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833239" y="3604160"/>
            <a:ext cx="11871813" cy="4702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80"/>
              </a:lnSpc>
              <a:spcBef>
                <a:spcPct val="0"/>
              </a:spcBef>
            </a:pPr>
            <a:r>
              <a:rPr lang="en-US" sz="6700" b="1" dirty="0" err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1.早餐在家或在早餐店食用完</a:t>
            </a:r>
            <a:r>
              <a:rPr lang="en-US" sz="6700" b="1" dirty="0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。</a:t>
            </a:r>
          </a:p>
          <a:p>
            <a:pPr algn="l">
              <a:lnSpc>
                <a:spcPts val="9380"/>
              </a:lnSpc>
              <a:spcBef>
                <a:spcPct val="0"/>
              </a:spcBef>
            </a:pPr>
            <a:r>
              <a:rPr lang="en-US" sz="6700" b="1" dirty="0" err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2.不帶零食飲料進校園</a:t>
            </a:r>
            <a:r>
              <a:rPr lang="en-US" sz="6700" b="1" dirty="0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。</a:t>
            </a:r>
          </a:p>
          <a:p>
            <a:pPr algn="l">
              <a:lnSpc>
                <a:spcPts val="9380"/>
              </a:lnSpc>
              <a:spcBef>
                <a:spcPct val="0"/>
              </a:spcBef>
            </a:pPr>
            <a:r>
              <a:rPr lang="en-US" sz="6700" b="1" dirty="0" err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3.自備可重複使用容器</a:t>
            </a:r>
            <a:r>
              <a:rPr lang="en-US" sz="6700" b="1" dirty="0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。</a:t>
            </a:r>
          </a:p>
          <a:p>
            <a:pPr algn="l">
              <a:lnSpc>
                <a:spcPts val="9380"/>
              </a:lnSpc>
              <a:spcBef>
                <a:spcPct val="0"/>
              </a:spcBef>
            </a:pPr>
            <a:r>
              <a:rPr lang="en-US" sz="6700" b="1" dirty="0" err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4.不使用一次性容器</a:t>
            </a:r>
            <a:r>
              <a:rPr lang="en-US" sz="6700" b="1" dirty="0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A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14292" y="752523"/>
            <a:ext cx="12705111" cy="1358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613"/>
              </a:lnSpc>
              <a:spcBef>
                <a:spcPct val="0"/>
              </a:spcBef>
            </a:pPr>
            <a:r>
              <a:rPr lang="en-US" sz="8295" b="1" dirty="0" err="1">
                <a:solidFill>
                  <a:srgbClr val="004AAD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垃圾分類、資源回收</a:t>
            </a:r>
            <a:endParaRPr lang="en-US" sz="8295" b="1" dirty="0">
              <a:solidFill>
                <a:srgbClr val="004AAD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7365003" y="1431651"/>
            <a:ext cx="10504551" cy="8836953"/>
          </a:xfrm>
          <a:custGeom>
            <a:avLst/>
            <a:gdLst/>
            <a:ahLst/>
            <a:cxnLst/>
            <a:rect l="l" t="t" r="r" b="b"/>
            <a:pathLst>
              <a:path w="10504551" h="8836953">
                <a:moveTo>
                  <a:pt x="0" y="0"/>
                </a:moveTo>
                <a:lnTo>
                  <a:pt x="10504551" y="0"/>
                </a:lnTo>
                <a:lnTo>
                  <a:pt x="10504551" y="8836953"/>
                </a:lnTo>
                <a:lnTo>
                  <a:pt x="0" y="8836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2446554"/>
            <a:ext cx="12672607" cy="712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80"/>
              </a:lnSpc>
            </a:pPr>
            <a:r>
              <a:rPr lang="en-US" sz="6700" b="1" dirty="0" err="1">
                <a:solidFill>
                  <a:srgbClr val="FF0000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資源回收</a:t>
            </a:r>
            <a:r>
              <a:rPr lang="zh-TW" altLang="en-US" sz="6700" b="1" dirty="0">
                <a:solidFill>
                  <a:srgbClr val="FF0000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時間</a:t>
            </a:r>
            <a:r>
              <a:rPr lang="en-US" sz="6700" b="1" dirty="0">
                <a:solidFill>
                  <a:srgbClr val="FF0000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：</a:t>
            </a:r>
            <a:r>
              <a:rPr lang="zh-TW" altLang="en-US" sz="6700" b="1" dirty="0">
                <a:solidFill>
                  <a:srgbClr val="FF0000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上學</a:t>
            </a:r>
            <a:r>
              <a:rPr lang="en-US" sz="6700" b="1" dirty="0">
                <a:solidFill>
                  <a:srgbClr val="FF0000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日</a:t>
            </a:r>
            <a:r>
              <a:rPr lang="en-US" altLang="zh-TW" sz="6700" b="1" dirty="0">
                <a:solidFill>
                  <a:srgbClr val="FF0000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8</a:t>
            </a:r>
            <a:r>
              <a:rPr lang="en-US" sz="6700" b="1" dirty="0">
                <a:solidFill>
                  <a:srgbClr val="FF0000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:</a:t>
            </a:r>
            <a:r>
              <a:rPr lang="en-US" altLang="zh-TW" sz="6700" b="1" dirty="0">
                <a:solidFill>
                  <a:srgbClr val="FF0000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3</a:t>
            </a:r>
            <a:r>
              <a:rPr lang="en-US" sz="6700" b="1" dirty="0">
                <a:solidFill>
                  <a:srgbClr val="FF0000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0-8:</a:t>
            </a:r>
            <a:r>
              <a:rPr lang="en-US" altLang="zh-TW" sz="6700" b="1" dirty="0">
                <a:solidFill>
                  <a:srgbClr val="FF0000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45</a:t>
            </a:r>
            <a:r>
              <a:rPr lang="en-US" sz="6700" b="1" dirty="0">
                <a:solidFill>
                  <a:srgbClr val="FF0000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 </a:t>
            </a:r>
          </a:p>
          <a:p>
            <a:pPr algn="l">
              <a:lnSpc>
                <a:spcPts val="9380"/>
              </a:lnSpc>
            </a:pPr>
            <a:r>
              <a:rPr lang="en-US" sz="6700" b="1" dirty="0" err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週一</a:t>
            </a:r>
            <a:r>
              <a:rPr lang="en-US" sz="6700" b="1" dirty="0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   </a:t>
            </a:r>
            <a:r>
              <a:rPr lang="en-US" sz="6700" b="1" dirty="0" err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紙張、紙箱</a:t>
            </a:r>
            <a:r>
              <a:rPr lang="en-US" sz="6700" b="1" dirty="0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 </a:t>
            </a:r>
            <a:r>
              <a:rPr lang="zh-TW" altLang="en-US" sz="6700" b="1" dirty="0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、紙容器</a:t>
            </a:r>
            <a:endParaRPr lang="en-US" sz="6700" b="1" dirty="0">
              <a:solidFill>
                <a:srgbClr val="173B26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  <a:p>
            <a:pPr algn="l">
              <a:lnSpc>
                <a:spcPts val="9380"/>
              </a:lnSpc>
            </a:pPr>
            <a:r>
              <a:rPr lang="en-US" sz="6700" b="1" dirty="0" err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週二</a:t>
            </a:r>
            <a:r>
              <a:rPr lang="en-US" sz="6700" b="1" dirty="0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   </a:t>
            </a:r>
            <a:r>
              <a:rPr lang="zh-TW" altLang="en-US" sz="6700" b="1" dirty="0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塑膠類</a:t>
            </a:r>
            <a:endParaRPr lang="en-US" sz="6700" b="1" dirty="0">
              <a:solidFill>
                <a:srgbClr val="173B26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  <a:p>
            <a:pPr>
              <a:lnSpc>
                <a:spcPts val="9380"/>
              </a:lnSpc>
            </a:pPr>
            <a:r>
              <a:rPr lang="en-US" sz="6700" b="1" dirty="0" err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週三</a:t>
            </a:r>
            <a:r>
              <a:rPr lang="zh-TW" altLang="en-US" sz="6700" b="1" dirty="0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   紙張、紙箱 、紙容器</a:t>
            </a:r>
            <a:endParaRPr lang="en-US" altLang="zh-TW" sz="6700" b="1" dirty="0">
              <a:solidFill>
                <a:srgbClr val="173B26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  <a:p>
            <a:pPr>
              <a:lnSpc>
                <a:spcPts val="9380"/>
              </a:lnSpc>
            </a:pPr>
            <a:r>
              <a:rPr lang="en-US" sz="6700" b="1" dirty="0" err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週四</a:t>
            </a:r>
            <a:r>
              <a:rPr lang="en-US" sz="6700" b="1" dirty="0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   </a:t>
            </a:r>
            <a:r>
              <a:rPr lang="zh-TW" altLang="en-US" sz="6700" b="1" dirty="0">
                <a:solidFill>
                  <a:srgbClr val="FF0000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朝會升旗不開放</a:t>
            </a:r>
            <a:endParaRPr lang="en-US" sz="6700" b="1" dirty="0">
              <a:solidFill>
                <a:srgbClr val="FF0000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  <a:p>
            <a:pPr algn="l">
              <a:lnSpc>
                <a:spcPts val="9380"/>
              </a:lnSpc>
              <a:spcBef>
                <a:spcPct val="0"/>
              </a:spcBef>
            </a:pPr>
            <a:r>
              <a:rPr lang="en-US" sz="6700" b="1" dirty="0" err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週五</a:t>
            </a:r>
            <a:r>
              <a:rPr lang="en-US" sz="6700" b="1" dirty="0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   </a:t>
            </a:r>
            <a:r>
              <a:rPr lang="zh-TW" altLang="en-US" sz="6700" b="1" dirty="0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塑膠類</a:t>
            </a:r>
            <a:r>
              <a:rPr lang="en-US" sz="6700" b="1" dirty="0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、</a:t>
            </a:r>
            <a:r>
              <a:rPr lang="zh-TW" altLang="en-US" sz="6700" b="1" dirty="0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其他類</a:t>
            </a:r>
            <a:endParaRPr lang="en-US" sz="6700" b="1" dirty="0">
              <a:solidFill>
                <a:srgbClr val="173B26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3499456" y="4354165"/>
            <a:ext cx="4250551" cy="5175709"/>
          </a:xfrm>
          <a:custGeom>
            <a:avLst/>
            <a:gdLst/>
            <a:ahLst/>
            <a:cxnLst/>
            <a:rect l="l" t="t" r="r" b="b"/>
            <a:pathLst>
              <a:path w="4250551" h="5175709">
                <a:moveTo>
                  <a:pt x="0" y="0"/>
                </a:moveTo>
                <a:lnTo>
                  <a:pt x="4250552" y="0"/>
                </a:lnTo>
                <a:lnTo>
                  <a:pt x="4250552" y="5175709"/>
                </a:lnTo>
                <a:lnTo>
                  <a:pt x="0" y="51757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499456" y="421347"/>
            <a:ext cx="3598499" cy="3517533"/>
          </a:xfrm>
          <a:custGeom>
            <a:avLst/>
            <a:gdLst/>
            <a:ahLst/>
            <a:cxnLst/>
            <a:rect l="l" t="t" r="r" b="b"/>
            <a:pathLst>
              <a:path w="3598499" h="3517533">
                <a:moveTo>
                  <a:pt x="0" y="0"/>
                </a:moveTo>
                <a:lnTo>
                  <a:pt x="3598499" y="0"/>
                </a:lnTo>
                <a:lnTo>
                  <a:pt x="3598499" y="3517533"/>
                </a:lnTo>
                <a:lnTo>
                  <a:pt x="0" y="35175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A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7037" y="2069641"/>
            <a:ext cx="10389460" cy="8480635"/>
          </a:xfrm>
          <a:custGeom>
            <a:avLst/>
            <a:gdLst/>
            <a:ahLst/>
            <a:cxnLst/>
            <a:rect l="l" t="t" r="r" b="b"/>
            <a:pathLst>
              <a:path w="10389460" h="8480635">
                <a:moveTo>
                  <a:pt x="0" y="0"/>
                </a:moveTo>
                <a:lnTo>
                  <a:pt x="10389460" y="0"/>
                </a:lnTo>
                <a:lnTo>
                  <a:pt x="10389460" y="8480635"/>
                </a:lnTo>
                <a:lnTo>
                  <a:pt x="0" y="84806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832146" y="2332917"/>
            <a:ext cx="6088924" cy="7954083"/>
          </a:xfrm>
          <a:custGeom>
            <a:avLst/>
            <a:gdLst/>
            <a:ahLst/>
            <a:cxnLst/>
            <a:rect l="l" t="t" r="r" b="b"/>
            <a:pathLst>
              <a:path w="6088924" h="7954083">
                <a:moveTo>
                  <a:pt x="0" y="0"/>
                </a:moveTo>
                <a:lnTo>
                  <a:pt x="6088924" y="0"/>
                </a:lnTo>
                <a:lnTo>
                  <a:pt x="6088924" y="7954083"/>
                </a:lnTo>
                <a:lnTo>
                  <a:pt x="0" y="79540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50589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225033" y="-16109"/>
            <a:ext cx="8821967" cy="1780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26"/>
              </a:lnSpc>
              <a:spcBef>
                <a:spcPct val="0"/>
              </a:spcBef>
            </a:pPr>
            <a:r>
              <a:rPr lang="en-US" sz="9600" b="1" dirty="0" err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星期一</a:t>
            </a:r>
            <a:r>
              <a:rPr lang="zh-TW" altLang="en-US" sz="9600" b="1" dirty="0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、三</a:t>
            </a:r>
            <a:endParaRPr lang="en-US" sz="9600" b="1" dirty="0">
              <a:solidFill>
                <a:srgbClr val="173B26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74604" y="623720"/>
            <a:ext cx="4407162" cy="1077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3"/>
              </a:lnSpc>
              <a:spcBef>
                <a:spcPct val="0"/>
              </a:spcBef>
            </a:pPr>
            <a:r>
              <a:rPr lang="en-US" sz="6602" b="1" dirty="0" err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紙張攤平</a:t>
            </a:r>
            <a:endParaRPr lang="en-US" sz="6602" b="1" dirty="0">
              <a:solidFill>
                <a:srgbClr val="173B26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077548" y="904875"/>
            <a:ext cx="4843522" cy="1029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63"/>
              </a:lnSpc>
              <a:spcBef>
                <a:spcPct val="0"/>
              </a:spcBef>
            </a:pPr>
            <a:r>
              <a:rPr lang="en-US" sz="6259" b="1" dirty="0" err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紙箱拆開壓平</a:t>
            </a:r>
            <a:endParaRPr lang="en-US" sz="6259" b="1" dirty="0">
              <a:solidFill>
                <a:srgbClr val="173B26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A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34946" y="467035"/>
            <a:ext cx="2436586" cy="2381763"/>
          </a:xfrm>
          <a:custGeom>
            <a:avLst/>
            <a:gdLst/>
            <a:ahLst/>
            <a:cxnLst/>
            <a:rect l="l" t="t" r="r" b="b"/>
            <a:pathLst>
              <a:path w="2436586" h="2381763">
                <a:moveTo>
                  <a:pt x="0" y="0"/>
                </a:moveTo>
                <a:lnTo>
                  <a:pt x="2436585" y="0"/>
                </a:lnTo>
                <a:lnTo>
                  <a:pt x="2436585" y="2381763"/>
                </a:lnTo>
                <a:lnTo>
                  <a:pt x="0" y="23817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304724" y="2094267"/>
            <a:ext cx="10297436" cy="7816351"/>
          </a:xfrm>
          <a:custGeom>
            <a:avLst/>
            <a:gdLst/>
            <a:ahLst/>
            <a:cxnLst/>
            <a:rect l="l" t="t" r="r" b="b"/>
            <a:pathLst>
              <a:path w="10297436" h="7816351">
                <a:moveTo>
                  <a:pt x="0" y="0"/>
                </a:moveTo>
                <a:lnTo>
                  <a:pt x="10297436" y="0"/>
                </a:lnTo>
                <a:lnTo>
                  <a:pt x="10297436" y="7816351"/>
                </a:lnTo>
                <a:lnTo>
                  <a:pt x="0" y="78163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042458" y="-16109"/>
            <a:ext cx="8821967" cy="1780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26"/>
              </a:lnSpc>
              <a:spcBef>
                <a:spcPct val="0"/>
              </a:spcBef>
            </a:pPr>
            <a:r>
              <a:rPr lang="en-US" sz="9600" b="1" dirty="0" err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星期</a:t>
            </a:r>
            <a:r>
              <a:rPr lang="zh-TW" altLang="en-US" sz="9600" b="1" dirty="0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一</a:t>
            </a:r>
            <a:r>
              <a:rPr lang="zh-TW" altLang="en-US" sz="10875" b="1" dirty="0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、三</a:t>
            </a:r>
            <a:endParaRPr lang="en-US" sz="10875" b="1" dirty="0">
              <a:solidFill>
                <a:srgbClr val="173B26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336" y="2134702"/>
            <a:ext cx="4224388" cy="6600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26"/>
              </a:lnSpc>
            </a:pPr>
            <a:r>
              <a:rPr lang="en-US" sz="9376" b="1" dirty="0" err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紙容器</a:t>
            </a:r>
            <a:endParaRPr lang="en-US" sz="9376" b="1" dirty="0">
              <a:solidFill>
                <a:srgbClr val="173B26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  <a:p>
            <a:pPr algn="ctr">
              <a:lnSpc>
                <a:spcPts val="13126"/>
              </a:lnSpc>
            </a:pPr>
            <a:r>
              <a:rPr lang="en-US" sz="9376" b="1" dirty="0" err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紙杯</a:t>
            </a:r>
            <a:endParaRPr lang="en-US" sz="9376" b="1" dirty="0">
              <a:solidFill>
                <a:srgbClr val="173B26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  <a:p>
            <a:pPr algn="ctr">
              <a:lnSpc>
                <a:spcPts val="13126"/>
              </a:lnSpc>
            </a:pPr>
            <a:r>
              <a:rPr lang="en-US" sz="9376" b="1" dirty="0" err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紙碗</a:t>
            </a:r>
            <a:endParaRPr lang="en-US" sz="9376" b="1" dirty="0">
              <a:solidFill>
                <a:srgbClr val="173B26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  <a:p>
            <a:pPr algn="ctr">
              <a:lnSpc>
                <a:spcPts val="13126"/>
              </a:lnSpc>
              <a:spcBef>
                <a:spcPct val="0"/>
              </a:spcBef>
            </a:pPr>
            <a:r>
              <a:rPr lang="en-US" sz="9376" b="1" dirty="0" err="1">
                <a:solidFill>
                  <a:srgbClr val="FF0000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鋁箔包</a:t>
            </a:r>
            <a:endParaRPr lang="en-US" sz="9376" b="1" dirty="0">
              <a:solidFill>
                <a:srgbClr val="FF0000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848558" y="3024669"/>
            <a:ext cx="3253054" cy="6233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53"/>
              </a:lnSpc>
            </a:pPr>
            <a:r>
              <a:rPr lang="en-US" sz="9681" b="1" dirty="0" err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去蓋洗淨</a:t>
            </a:r>
            <a:endParaRPr lang="en-US" sz="9681" b="1" dirty="0">
              <a:solidFill>
                <a:srgbClr val="173B26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  <a:p>
            <a:pPr algn="ctr">
              <a:lnSpc>
                <a:spcPts val="11314"/>
              </a:lnSpc>
            </a:pPr>
            <a:r>
              <a:rPr lang="en-US" sz="8081" b="1" dirty="0" err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壓扁或</a:t>
            </a:r>
            <a:endParaRPr lang="en-US" sz="8081" b="1" dirty="0">
              <a:solidFill>
                <a:srgbClr val="173B26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  <a:p>
            <a:pPr algn="ctr">
              <a:lnSpc>
                <a:spcPts val="11174"/>
              </a:lnSpc>
              <a:spcBef>
                <a:spcPct val="0"/>
              </a:spcBef>
            </a:pPr>
            <a:r>
              <a:rPr lang="en-US" sz="7981" b="1" dirty="0" err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疊放</a:t>
            </a:r>
            <a:endParaRPr lang="en-US" sz="7981" b="1" dirty="0">
              <a:solidFill>
                <a:srgbClr val="173B26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A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0600" y="4152900"/>
            <a:ext cx="7620000" cy="4953000"/>
          </a:xfrm>
          <a:custGeom>
            <a:avLst/>
            <a:gdLst/>
            <a:ahLst/>
            <a:cxnLst/>
            <a:rect l="l" t="t" r="r" b="b"/>
            <a:pathLst>
              <a:path w="9127834" h="5786562">
                <a:moveTo>
                  <a:pt x="0" y="0"/>
                </a:moveTo>
                <a:lnTo>
                  <a:pt x="9127834" y="0"/>
                </a:lnTo>
                <a:lnTo>
                  <a:pt x="9127834" y="5786562"/>
                </a:lnTo>
                <a:lnTo>
                  <a:pt x="0" y="57865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573000" y="4381500"/>
            <a:ext cx="4724400" cy="4724399"/>
          </a:xfrm>
          <a:custGeom>
            <a:avLst/>
            <a:gdLst/>
            <a:ahLst/>
            <a:cxnLst/>
            <a:rect l="l" t="t" r="r" b="b"/>
            <a:pathLst>
              <a:path w="4746541" h="5539872">
                <a:moveTo>
                  <a:pt x="0" y="0"/>
                </a:moveTo>
                <a:lnTo>
                  <a:pt x="4746541" y="0"/>
                </a:lnTo>
                <a:lnTo>
                  <a:pt x="4746541" y="5539872"/>
                </a:lnTo>
                <a:lnTo>
                  <a:pt x="0" y="55398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886200" y="314792"/>
            <a:ext cx="8821967" cy="1780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26"/>
              </a:lnSpc>
              <a:spcBef>
                <a:spcPct val="0"/>
              </a:spcBef>
            </a:pPr>
            <a:r>
              <a:rPr lang="en-US" sz="9600" b="1" dirty="0" err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星期二</a:t>
            </a:r>
            <a:r>
              <a:rPr lang="zh-TW" altLang="en-US" sz="9600" b="1" dirty="0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、五</a:t>
            </a:r>
            <a:endParaRPr lang="en-US" sz="10875" b="1" dirty="0">
              <a:solidFill>
                <a:srgbClr val="173B26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776787" y="2350865"/>
            <a:ext cx="8543430" cy="1546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32"/>
              </a:lnSpc>
              <a:spcBef>
                <a:spcPct val="0"/>
              </a:spcBef>
            </a:pPr>
            <a:r>
              <a:rPr lang="en-US" sz="8000" b="1" dirty="0" err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寶特瓶、塑膠瓶</a:t>
            </a:r>
            <a:endParaRPr lang="en-US" sz="8000" b="1" dirty="0">
              <a:solidFill>
                <a:srgbClr val="173B26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667000" y="8598106"/>
            <a:ext cx="14007902" cy="1591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553"/>
              </a:lnSpc>
              <a:spcBef>
                <a:spcPct val="0"/>
              </a:spcBef>
            </a:pPr>
            <a:r>
              <a:rPr lang="en-US" sz="9681" b="1" dirty="0" err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洗淨、壓扁</a:t>
            </a:r>
            <a:endParaRPr lang="en-US" sz="9681" b="1" dirty="0">
              <a:solidFill>
                <a:srgbClr val="173B26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A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2647" y="3724896"/>
            <a:ext cx="8873454" cy="5987954"/>
          </a:xfrm>
          <a:custGeom>
            <a:avLst/>
            <a:gdLst/>
            <a:ahLst/>
            <a:cxnLst/>
            <a:rect l="l" t="t" r="r" b="b"/>
            <a:pathLst>
              <a:path w="8873454" h="5987954">
                <a:moveTo>
                  <a:pt x="0" y="0"/>
                </a:moveTo>
                <a:lnTo>
                  <a:pt x="8873454" y="0"/>
                </a:lnTo>
                <a:lnTo>
                  <a:pt x="8873454" y="5987954"/>
                </a:lnTo>
                <a:lnTo>
                  <a:pt x="0" y="5987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73443" y="2788149"/>
            <a:ext cx="7594686" cy="7191617"/>
          </a:xfrm>
          <a:custGeom>
            <a:avLst/>
            <a:gdLst/>
            <a:ahLst/>
            <a:cxnLst/>
            <a:rect l="l" t="t" r="r" b="b"/>
            <a:pathLst>
              <a:path w="7594686" h="7191617">
                <a:moveTo>
                  <a:pt x="0" y="0"/>
                </a:moveTo>
                <a:lnTo>
                  <a:pt x="7594687" y="0"/>
                </a:lnTo>
                <a:lnTo>
                  <a:pt x="7594687" y="7191617"/>
                </a:lnTo>
                <a:lnTo>
                  <a:pt x="0" y="71916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965118" y="-16109"/>
            <a:ext cx="8821967" cy="1780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26"/>
              </a:lnSpc>
              <a:spcBef>
                <a:spcPct val="0"/>
              </a:spcBef>
            </a:pPr>
            <a:r>
              <a:rPr lang="en-US" sz="10875" b="1" dirty="0" err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星期</a:t>
            </a:r>
            <a:r>
              <a:rPr lang="zh-TW" altLang="en-US" sz="10875" b="1" dirty="0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二、</a:t>
            </a:r>
            <a:r>
              <a:rPr lang="en-US" sz="10875" b="1" dirty="0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五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02647" y="1663788"/>
            <a:ext cx="6513713" cy="2061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31"/>
              </a:lnSpc>
            </a:pPr>
            <a:r>
              <a:rPr lang="zh-TW" altLang="en-US" sz="5879" b="1" dirty="0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 </a:t>
            </a:r>
            <a:r>
              <a:rPr lang="en-US" sz="5879" b="1" dirty="0" err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塑膠杯、碗、蓋</a:t>
            </a:r>
            <a:endParaRPr lang="en-US" sz="5879" b="1" dirty="0">
              <a:solidFill>
                <a:srgbClr val="173B26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  <a:p>
            <a:pPr algn="ctr">
              <a:lnSpc>
                <a:spcPts val="8231"/>
              </a:lnSpc>
              <a:spcBef>
                <a:spcPct val="0"/>
              </a:spcBef>
            </a:pPr>
            <a:r>
              <a:rPr lang="en-US" sz="5879" b="1" dirty="0" err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沖洗乾淨疊放</a:t>
            </a:r>
            <a:endParaRPr lang="en-US" sz="5879" b="1" dirty="0">
              <a:solidFill>
                <a:srgbClr val="173B26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977416" y="1568414"/>
            <a:ext cx="5028320" cy="1123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3"/>
              </a:lnSpc>
              <a:spcBef>
                <a:spcPct val="0"/>
              </a:spcBef>
            </a:pPr>
            <a:r>
              <a:rPr lang="en-US" sz="6859" b="1" dirty="0" err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工業硬塑膠</a:t>
            </a:r>
            <a:endParaRPr lang="en-US" sz="6859" b="1" dirty="0">
              <a:solidFill>
                <a:srgbClr val="173B26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91CC70D9-CB7E-4496-9316-27BBD7603242}"/>
              </a:ext>
            </a:extLst>
          </p:cNvPr>
          <p:cNvSpPr/>
          <p:nvPr/>
        </p:nvSpPr>
        <p:spPr>
          <a:xfrm>
            <a:off x="8239830" y="1858828"/>
            <a:ext cx="1808340" cy="1780039"/>
          </a:xfrm>
          <a:custGeom>
            <a:avLst/>
            <a:gdLst/>
            <a:ahLst/>
            <a:cxnLst/>
            <a:rect l="l" t="t" r="r" b="b"/>
            <a:pathLst>
              <a:path w="2436586" h="2381763">
                <a:moveTo>
                  <a:pt x="0" y="0"/>
                </a:moveTo>
                <a:lnTo>
                  <a:pt x="2436585" y="0"/>
                </a:lnTo>
                <a:lnTo>
                  <a:pt x="2436585" y="2381763"/>
                </a:lnTo>
                <a:lnTo>
                  <a:pt x="0" y="23817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A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24634" y="2036913"/>
            <a:ext cx="5619366" cy="4210817"/>
          </a:xfrm>
          <a:custGeom>
            <a:avLst/>
            <a:gdLst/>
            <a:ahLst/>
            <a:cxnLst/>
            <a:rect l="l" t="t" r="r" b="b"/>
            <a:pathLst>
              <a:path w="5619366" h="4210817">
                <a:moveTo>
                  <a:pt x="0" y="0"/>
                </a:moveTo>
                <a:lnTo>
                  <a:pt x="5619366" y="0"/>
                </a:lnTo>
                <a:lnTo>
                  <a:pt x="5619366" y="4210818"/>
                </a:lnTo>
                <a:lnTo>
                  <a:pt x="0" y="4210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524634" y="6247731"/>
            <a:ext cx="5562067" cy="4000111"/>
          </a:xfrm>
          <a:custGeom>
            <a:avLst/>
            <a:gdLst/>
            <a:ahLst/>
            <a:cxnLst/>
            <a:rect l="l" t="t" r="r" b="b"/>
            <a:pathLst>
              <a:path w="5562067" h="4000111">
                <a:moveTo>
                  <a:pt x="0" y="0"/>
                </a:moveTo>
                <a:lnTo>
                  <a:pt x="5562067" y="0"/>
                </a:lnTo>
                <a:lnTo>
                  <a:pt x="5562067" y="4000111"/>
                </a:lnTo>
                <a:lnTo>
                  <a:pt x="0" y="40001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03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086701" y="6247731"/>
            <a:ext cx="5992909" cy="4000111"/>
          </a:xfrm>
          <a:custGeom>
            <a:avLst/>
            <a:gdLst/>
            <a:ahLst/>
            <a:cxnLst/>
            <a:rect l="l" t="t" r="r" b="b"/>
            <a:pathLst>
              <a:path w="5992909" h="4000111">
                <a:moveTo>
                  <a:pt x="0" y="0"/>
                </a:moveTo>
                <a:lnTo>
                  <a:pt x="5992910" y="0"/>
                </a:lnTo>
                <a:lnTo>
                  <a:pt x="5992910" y="4000111"/>
                </a:lnTo>
                <a:lnTo>
                  <a:pt x="0" y="40001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293" r="-1945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086701" y="1894825"/>
            <a:ext cx="5992909" cy="4352906"/>
          </a:xfrm>
          <a:custGeom>
            <a:avLst/>
            <a:gdLst/>
            <a:ahLst/>
            <a:cxnLst/>
            <a:rect l="l" t="t" r="r" b="b"/>
            <a:pathLst>
              <a:path w="5992909" h="4352906">
                <a:moveTo>
                  <a:pt x="0" y="0"/>
                </a:moveTo>
                <a:lnTo>
                  <a:pt x="5992910" y="0"/>
                </a:lnTo>
                <a:lnTo>
                  <a:pt x="5992910" y="4352906"/>
                </a:lnTo>
                <a:lnTo>
                  <a:pt x="0" y="43529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071034" y="-16109"/>
            <a:ext cx="8821967" cy="1780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26"/>
              </a:lnSpc>
              <a:spcBef>
                <a:spcPct val="0"/>
              </a:spcBef>
            </a:pPr>
            <a:r>
              <a:rPr lang="en-US" sz="10875" b="1" dirty="0" err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星期</a:t>
            </a:r>
            <a:r>
              <a:rPr lang="zh-TW" altLang="en-US" sz="10875" b="1" dirty="0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五</a:t>
            </a:r>
            <a:endParaRPr lang="en-US" sz="10875" b="1" dirty="0">
              <a:solidFill>
                <a:srgbClr val="173B26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0" y="2233485"/>
            <a:ext cx="3731620" cy="367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61"/>
              </a:lnSpc>
            </a:pPr>
            <a:r>
              <a:rPr lang="en-US" sz="6972" b="1" dirty="0" err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鐵鋁罐</a:t>
            </a:r>
            <a:endParaRPr lang="en-US" sz="6972" b="1" dirty="0">
              <a:solidFill>
                <a:srgbClr val="173B26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  <a:p>
            <a:pPr algn="ctr">
              <a:lnSpc>
                <a:spcPts val="9761"/>
              </a:lnSpc>
            </a:pPr>
            <a:r>
              <a:rPr lang="en-US" sz="6972" b="1" dirty="0" err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清洗</a:t>
            </a:r>
            <a:endParaRPr lang="en-US" sz="6972" b="1" dirty="0">
              <a:solidFill>
                <a:srgbClr val="173B26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  <a:p>
            <a:pPr algn="ctr">
              <a:lnSpc>
                <a:spcPts val="9761"/>
              </a:lnSpc>
              <a:spcBef>
                <a:spcPct val="0"/>
              </a:spcBef>
            </a:pPr>
            <a:r>
              <a:rPr lang="en-US" sz="6972" b="1" dirty="0" err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鋁壓扁</a:t>
            </a:r>
            <a:endParaRPr lang="en-US" sz="6972" b="1" dirty="0">
              <a:solidFill>
                <a:srgbClr val="173B26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0" y="7790886"/>
            <a:ext cx="3731620" cy="1146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61"/>
              </a:lnSpc>
              <a:spcBef>
                <a:spcPct val="0"/>
              </a:spcBef>
            </a:pPr>
            <a:r>
              <a:rPr lang="en-US" sz="6972" b="1" dirty="0" err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電池</a:t>
            </a:r>
            <a:endParaRPr lang="en-US" sz="6972" b="1" dirty="0">
              <a:solidFill>
                <a:srgbClr val="173B26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4864378" y="7575288"/>
            <a:ext cx="3731620" cy="1146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61"/>
              </a:lnSpc>
              <a:spcBef>
                <a:spcPct val="0"/>
              </a:spcBef>
            </a:pPr>
            <a:r>
              <a:rPr lang="en-US" sz="6972" b="1" dirty="0" err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光碟</a:t>
            </a:r>
            <a:endParaRPr lang="en-US" sz="6972" b="1" dirty="0">
              <a:solidFill>
                <a:srgbClr val="173B26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864378" y="2705039"/>
            <a:ext cx="3731620" cy="2438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61"/>
              </a:lnSpc>
            </a:pPr>
            <a:r>
              <a:rPr lang="en-US" sz="6972" b="1" dirty="0" err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玻璃</a:t>
            </a:r>
            <a:endParaRPr lang="en-US" sz="6972" b="1" dirty="0">
              <a:solidFill>
                <a:srgbClr val="173B26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  <a:p>
            <a:pPr algn="ctr">
              <a:lnSpc>
                <a:spcPts val="9761"/>
              </a:lnSpc>
              <a:spcBef>
                <a:spcPct val="0"/>
              </a:spcBef>
            </a:pPr>
            <a:r>
              <a:rPr lang="en-US" sz="6972" b="1" dirty="0" err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小心拿</a:t>
            </a:r>
            <a:endParaRPr lang="en-US" sz="6972" b="1" dirty="0">
              <a:solidFill>
                <a:srgbClr val="173B26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A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95386" y="1937669"/>
            <a:ext cx="3505201" cy="4017045"/>
          </a:xfrm>
          <a:custGeom>
            <a:avLst/>
            <a:gdLst/>
            <a:ahLst/>
            <a:cxnLst/>
            <a:rect l="l" t="t" r="r" b="b"/>
            <a:pathLst>
              <a:path w="3515289" h="3464891">
                <a:moveTo>
                  <a:pt x="0" y="0"/>
                </a:moveTo>
                <a:lnTo>
                  <a:pt x="3515289" y="0"/>
                </a:lnTo>
                <a:lnTo>
                  <a:pt x="3515289" y="3464891"/>
                </a:lnTo>
                <a:lnTo>
                  <a:pt x="0" y="3464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00111" y="6412937"/>
            <a:ext cx="4095749" cy="2666437"/>
          </a:xfrm>
          <a:custGeom>
            <a:avLst/>
            <a:gdLst/>
            <a:ahLst/>
            <a:cxnLst/>
            <a:rect l="l" t="t" r="r" b="b"/>
            <a:pathLst>
              <a:path w="5374856" h="2678731">
                <a:moveTo>
                  <a:pt x="0" y="0"/>
                </a:moveTo>
                <a:lnTo>
                  <a:pt x="5374857" y="0"/>
                </a:lnTo>
                <a:lnTo>
                  <a:pt x="5374857" y="2678731"/>
                </a:lnTo>
                <a:lnTo>
                  <a:pt x="0" y="26787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743200" y="391089"/>
            <a:ext cx="13770284" cy="12204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67"/>
              </a:lnSpc>
            </a:pPr>
            <a:r>
              <a:rPr lang="en-US" sz="7200" b="1" dirty="0" err="1">
                <a:solidFill>
                  <a:srgbClr val="FF0000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這些東西不能回收請丟一般垃圾</a:t>
            </a:r>
            <a:endParaRPr lang="en-US" sz="7200" b="1" dirty="0">
              <a:solidFill>
                <a:srgbClr val="FF0000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598462" y="2006859"/>
            <a:ext cx="3638550" cy="2973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87"/>
              </a:lnSpc>
              <a:spcBef>
                <a:spcPct val="0"/>
              </a:spcBef>
            </a:pPr>
            <a:r>
              <a:rPr lang="en-US" sz="4000" b="1" dirty="0" err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軟塑膠:L夾</a:t>
            </a:r>
            <a:r>
              <a:rPr lang="en-US" sz="4000" b="1" dirty="0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、</a:t>
            </a:r>
          </a:p>
          <a:p>
            <a:pPr>
              <a:lnSpc>
                <a:spcPts val="8087"/>
              </a:lnSpc>
              <a:spcBef>
                <a:spcPct val="0"/>
              </a:spcBef>
            </a:pPr>
            <a:r>
              <a:rPr lang="en-US" sz="4000" b="1" dirty="0" err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塑膠袋、書套</a:t>
            </a:r>
            <a:r>
              <a:rPr lang="en-US" sz="4000" b="1" dirty="0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、</a:t>
            </a:r>
          </a:p>
          <a:p>
            <a:pPr>
              <a:lnSpc>
                <a:spcPts val="8087"/>
              </a:lnSpc>
              <a:spcBef>
                <a:spcPct val="0"/>
              </a:spcBef>
            </a:pPr>
            <a:r>
              <a:rPr lang="zh-TW" altLang="en-US" sz="4000" b="1" dirty="0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護貝膠膜</a:t>
            </a:r>
            <a:r>
              <a:rPr lang="en-US" sz="4000" b="1" dirty="0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..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554200" y="2365742"/>
            <a:ext cx="2812496" cy="19689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77"/>
              </a:lnSpc>
              <a:spcBef>
                <a:spcPct val="0"/>
              </a:spcBef>
            </a:pPr>
            <a:r>
              <a:rPr lang="zh-TW" altLang="en-US" sz="4000" b="1" dirty="0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瓦楞板、</a:t>
            </a:r>
            <a:endParaRPr lang="en-US" altLang="zh-TW" sz="4000" b="1" dirty="0">
              <a:solidFill>
                <a:srgbClr val="173B26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  <a:p>
            <a:pPr algn="ctr">
              <a:lnSpc>
                <a:spcPts val="8177"/>
              </a:lnSpc>
              <a:spcBef>
                <a:spcPct val="0"/>
              </a:spcBef>
            </a:pPr>
            <a:r>
              <a:rPr lang="zh-TW" altLang="en-US" sz="4000" b="1" dirty="0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珍珠板</a:t>
            </a:r>
            <a:r>
              <a:rPr lang="en-US" sz="4000" b="1" dirty="0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....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706116" y="8118717"/>
            <a:ext cx="3856088" cy="19689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77"/>
              </a:lnSpc>
              <a:spcBef>
                <a:spcPct val="0"/>
              </a:spcBef>
            </a:pPr>
            <a:r>
              <a:rPr lang="zh-TW" altLang="en-US" sz="3600" b="1" dirty="0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硬紙板三孔夾、</a:t>
            </a:r>
            <a:endParaRPr lang="en-US" altLang="zh-TW" sz="3600" b="1" dirty="0">
              <a:solidFill>
                <a:srgbClr val="173B26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  <a:p>
            <a:pPr algn="ctr">
              <a:lnSpc>
                <a:spcPts val="8177"/>
              </a:lnSpc>
              <a:spcBef>
                <a:spcPct val="0"/>
              </a:spcBef>
            </a:pPr>
            <a:r>
              <a:rPr lang="zh-TW" altLang="en-US" sz="3600" b="1" dirty="0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內頁資料袋</a:t>
            </a:r>
            <a:endParaRPr lang="en-US" sz="3600" b="1" dirty="0">
              <a:solidFill>
                <a:srgbClr val="173B26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7E6F0DA2-6A3C-4A74-8C44-D0888349DD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883" y="2054482"/>
            <a:ext cx="3549754" cy="2591455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DE06D66B-2656-477F-BCF3-65A973AFF1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3" b="9782"/>
          <a:stretch/>
        </p:blipFill>
        <p:spPr>
          <a:xfrm>
            <a:off x="5960985" y="5233766"/>
            <a:ext cx="3612982" cy="3068341"/>
          </a:xfrm>
          <a:prstGeom prst="rect">
            <a:avLst/>
          </a:prstGeom>
        </p:spPr>
      </p:pic>
      <p:sp>
        <p:nvSpPr>
          <p:cNvPr id="13" name="TextBox 8">
            <a:extLst>
              <a:ext uri="{FF2B5EF4-FFF2-40B4-BE49-F238E27FC236}">
                <a16:creationId xmlns:a16="http://schemas.microsoft.com/office/drawing/2014/main" id="{4282907B-3EF6-44A2-9A5A-4EB1C3AE51A4}"/>
              </a:ext>
            </a:extLst>
          </p:cNvPr>
          <p:cNvSpPr txBox="1"/>
          <p:nvPr/>
        </p:nvSpPr>
        <p:spPr>
          <a:xfrm>
            <a:off x="1019941" y="9103186"/>
            <a:ext cx="3856088" cy="9466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77"/>
              </a:lnSpc>
              <a:spcBef>
                <a:spcPct val="0"/>
              </a:spcBef>
            </a:pPr>
            <a:r>
              <a:rPr lang="en-US" sz="4400" b="1" dirty="0" err="1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陶瓷製品</a:t>
            </a:r>
            <a:endParaRPr lang="en-US" sz="5841" b="1" dirty="0">
              <a:solidFill>
                <a:srgbClr val="173B26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A0D1680E-404E-4320-AC62-A616ECBA43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" t="20400" r="8400" b="21193"/>
          <a:stretch/>
        </p:blipFill>
        <p:spPr>
          <a:xfrm>
            <a:off x="10539092" y="4963992"/>
            <a:ext cx="3620545" cy="2526399"/>
          </a:xfrm>
          <a:prstGeom prst="rect">
            <a:avLst/>
          </a:prstGeom>
        </p:spPr>
      </p:pic>
      <p:sp>
        <p:nvSpPr>
          <p:cNvPr id="16" name="TextBox 7">
            <a:extLst>
              <a:ext uri="{FF2B5EF4-FFF2-40B4-BE49-F238E27FC236}">
                <a16:creationId xmlns:a16="http://schemas.microsoft.com/office/drawing/2014/main" id="{F7733559-B844-415A-95BC-457ADAE467A8}"/>
              </a:ext>
            </a:extLst>
          </p:cNvPr>
          <p:cNvSpPr txBox="1"/>
          <p:nvPr/>
        </p:nvSpPr>
        <p:spPr>
          <a:xfrm>
            <a:off x="14325600" y="6007321"/>
            <a:ext cx="2812496" cy="905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77"/>
              </a:lnSpc>
              <a:spcBef>
                <a:spcPct val="0"/>
              </a:spcBef>
            </a:pPr>
            <a:r>
              <a:rPr lang="zh-TW" altLang="en-US" sz="4000" b="1" dirty="0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桌墊</a:t>
            </a:r>
            <a:endParaRPr lang="en-US" sz="4000" b="1" dirty="0">
              <a:solidFill>
                <a:srgbClr val="173B26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568B600C-653D-4525-BEA0-E86C3FB8CB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7677659"/>
            <a:ext cx="2362200" cy="2362200"/>
          </a:xfrm>
          <a:prstGeom prst="rect">
            <a:avLst/>
          </a:prstGeom>
        </p:spPr>
      </p:pic>
      <p:sp>
        <p:nvSpPr>
          <p:cNvPr id="19" name="TextBox 7">
            <a:extLst>
              <a:ext uri="{FF2B5EF4-FFF2-40B4-BE49-F238E27FC236}">
                <a16:creationId xmlns:a16="http://schemas.microsoft.com/office/drawing/2014/main" id="{630272E3-5C57-4F81-BF07-7B33CB273A35}"/>
              </a:ext>
            </a:extLst>
          </p:cNvPr>
          <p:cNvSpPr txBox="1"/>
          <p:nvPr/>
        </p:nvSpPr>
        <p:spPr>
          <a:xfrm>
            <a:off x="14554200" y="8858759"/>
            <a:ext cx="2812496" cy="905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77"/>
              </a:lnSpc>
              <a:spcBef>
                <a:spcPct val="0"/>
              </a:spcBef>
            </a:pPr>
            <a:r>
              <a:rPr lang="zh-TW" altLang="en-US" sz="4000" b="1" dirty="0">
                <a:solidFill>
                  <a:srgbClr val="173B26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原子筆</a:t>
            </a:r>
            <a:endParaRPr lang="en-US" sz="4000" b="1" dirty="0">
              <a:solidFill>
                <a:srgbClr val="173B26"/>
              </a:solidFill>
              <a:latin typeface="Asap Condensed Bold"/>
              <a:ea typeface="Asap Condensed Bold"/>
              <a:cs typeface="Asap Condensed Bold"/>
              <a:sym typeface="Asap Condensed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154</Words>
  <Application>Microsoft Office PowerPoint</Application>
  <PresentationFormat>自訂</PresentationFormat>
  <Paragraphs>59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4" baseType="lpstr">
      <vt:lpstr>Asap Condensed Bold</vt:lpstr>
      <vt:lpstr>Calibri</vt:lpstr>
      <vt:lpstr>Arial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垃圾分類 源頭減量</dc:title>
  <cp:lastModifiedBy>Windows 使用者</cp:lastModifiedBy>
  <cp:revision>10</cp:revision>
  <dcterms:created xsi:type="dcterms:W3CDTF">2006-08-16T00:00:00Z</dcterms:created>
  <dcterms:modified xsi:type="dcterms:W3CDTF">2024-09-03T02:56:58Z</dcterms:modified>
  <dc:identifier>DAGPAjWUW74</dc:identifier>
</cp:coreProperties>
</file>