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60" r:id="rId10"/>
    <p:sldId id="261" r:id="rId11"/>
    <p:sldId id="262" r:id="rId12"/>
    <p:sldId id="264" r:id="rId13"/>
    <p:sldId id="265" r:id="rId14"/>
    <p:sldId id="266" r:id="rId15"/>
  </p:sldIdLst>
  <p:sldSz cx="18288000" cy="10287000"/>
  <p:notesSz cx="6858000" cy="9144000"/>
  <p:embeddedFontLst>
    <p:embeddedFont>
      <p:font typeface="王漢宗特黑體" panose="02020500000000000000" charset="-120"/>
      <p:regular r:id="rId16"/>
    </p:embeddedFont>
    <p:embeddedFont>
      <p:font typeface="Chewy" panose="020B0604020202020204" charset="0"/>
      <p:regular r:id="rId17"/>
    </p:embeddedFont>
    <p:embeddedFont>
      <p:font typeface="DFKai-SB" panose="03000509000000000000" pitchFamily="65" charset="-120"/>
      <p:regular r:id="rId18"/>
    </p:embeddedFont>
    <p:embeddedFont>
      <p:font typeface="宋体" panose="02010600030101010101" pitchFamily="2" charset="-122"/>
      <p:regular r:id="rId19"/>
    </p:embeddedFont>
    <p:embeddedFont>
      <p:font typeface="微軟正黑體" panose="020B0604030504040204" pitchFamily="34" charset="-120"/>
      <p:regular r:id="rId20"/>
      <p:bold r:id="rId21"/>
    </p:embeddedFont>
    <p:embeddedFont>
      <p:font typeface="Caveat Brush" panose="020B0604020202020204" charset="0"/>
      <p:regular r:id="rId22"/>
    </p:embeddedFont>
    <p:embeddedFont>
      <p:font typeface="DFKai-SB" panose="03000509000000000000" pitchFamily="65" charset="-120"/>
      <p:regular r:id="rId18"/>
    </p:embeddedFont>
    <p:embeddedFont>
      <p:font typeface="Glacial Indifference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lacial Indifference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6.svg"/><Relationship Id="rId12" Type="http://schemas.openxmlformats.org/officeDocument/2006/relationships/image" Target="../media/image3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5.png"/><Relationship Id="rId5" Type="http://schemas.openxmlformats.org/officeDocument/2006/relationships/image" Target="../media/image33.sv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4.svg"/><Relationship Id="rId14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4.sv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6.svg"/><Relationship Id="rId7" Type="http://schemas.openxmlformats.org/officeDocument/2006/relationships/image" Target="../media/image6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3.svg"/><Relationship Id="rId12" Type="http://schemas.openxmlformats.org/officeDocument/2006/relationships/image" Target="../media/image6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6.sv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8.svg"/><Relationship Id="rId3" Type="http://schemas.openxmlformats.org/officeDocument/2006/relationships/image" Target="../media/image62.svg"/><Relationship Id="rId7" Type="http://schemas.openxmlformats.org/officeDocument/2006/relationships/image" Target="../media/image4.svg"/><Relationship Id="rId12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6.svg"/><Relationship Id="rId5" Type="http://schemas.openxmlformats.org/officeDocument/2006/relationships/image" Target="../media/image64.svg"/><Relationship Id="rId10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svg"/><Relationship Id="rId7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svg"/><Relationship Id="rId5" Type="http://schemas.openxmlformats.org/officeDocument/2006/relationships/image" Target="../media/image22.sv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svg"/><Relationship Id="rId5" Type="http://schemas.openxmlformats.org/officeDocument/2006/relationships/image" Target="../media/image22.sv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svg"/><Relationship Id="rId5" Type="http://schemas.openxmlformats.org/officeDocument/2006/relationships/image" Target="../media/image22.sv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svg"/><Relationship Id="rId5" Type="http://schemas.openxmlformats.org/officeDocument/2006/relationships/image" Target="../media/image22.sv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svg"/><Relationship Id="rId5" Type="http://schemas.openxmlformats.org/officeDocument/2006/relationships/image" Target="../media/image22.sv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0.png"/><Relationship Id="rId2" Type="http://schemas.openxmlformats.org/officeDocument/2006/relationships/image" Target="../media/image19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svg"/><Relationship Id="rId5" Type="http://schemas.openxmlformats.org/officeDocument/2006/relationships/image" Target="../media/image22.svg"/><Relationship Id="rId15" Type="http://schemas.openxmlformats.org/officeDocument/2006/relationships/image" Target="../media/image21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6.svg"/><Relationship Id="rId1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41877" y="1633178"/>
            <a:ext cx="3343012" cy="30938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591973">
            <a:off x="-1623706" y="-2753677"/>
            <a:ext cx="7315200" cy="38557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591973" flipH="1" flipV="1">
            <a:off x="12364631" y="8895964"/>
            <a:ext cx="7315200" cy="38557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364722">
            <a:off x="308373" y="7373453"/>
            <a:ext cx="1913382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3275590" y="1894725"/>
            <a:ext cx="2746640" cy="25418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572190">
            <a:off x="16285963" y="-750387"/>
            <a:ext cx="1946673" cy="41863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284889" y="645973"/>
            <a:ext cx="7718222" cy="408101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55861" y="5303246"/>
            <a:ext cx="16003439" cy="278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8115" dirty="0">
                <a:solidFill>
                  <a:srgbClr val="4062B7"/>
                </a:solidFill>
                <a:latin typeface="Caveat Brush"/>
              </a:rPr>
              <a:t>   </a:t>
            </a:r>
            <a:r>
              <a:rPr lang="zh-TW" altLang="en-US" sz="8115" dirty="0" smtClean="0">
                <a:solidFill>
                  <a:srgbClr val="4062B7"/>
                </a:solidFill>
                <a:latin typeface="Caveat Brush"/>
              </a:rPr>
              <a:t>大</a:t>
            </a:r>
            <a:r>
              <a:rPr lang="zh-TW" altLang="en-US" sz="8115" dirty="0">
                <a:solidFill>
                  <a:srgbClr val="4062B7"/>
                </a:solidFill>
                <a:latin typeface="Caveat Brush"/>
              </a:rPr>
              <a:t>成</a:t>
            </a:r>
            <a:r>
              <a:rPr lang="en-US" sz="8115" dirty="0" err="1" smtClean="0">
                <a:solidFill>
                  <a:srgbClr val="4062B7"/>
                </a:solidFill>
                <a:latin typeface="Caveat Brush"/>
              </a:rPr>
              <a:t>國小</a:t>
            </a:r>
            <a:r>
              <a:rPr lang="en-US" sz="8115" dirty="0" smtClean="0">
                <a:solidFill>
                  <a:srgbClr val="4062B7"/>
                </a:solidFill>
                <a:latin typeface="Caveat Brush"/>
              </a:rPr>
              <a:t>  </a:t>
            </a:r>
            <a:r>
              <a:rPr lang="en-US" sz="8115" dirty="0">
                <a:solidFill>
                  <a:srgbClr val="4062B7"/>
                </a:solidFill>
                <a:latin typeface="Caveat Brush"/>
              </a:rPr>
              <a:t>111學年度下學期  </a:t>
            </a:r>
          </a:p>
          <a:p>
            <a:pPr algn="ctr">
              <a:lnSpc>
                <a:spcPts val="11199"/>
              </a:lnSpc>
            </a:pPr>
            <a:r>
              <a:rPr lang="en-US" sz="8115" dirty="0" err="1">
                <a:solidFill>
                  <a:srgbClr val="4062B7"/>
                </a:solidFill>
                <a:ea typeface="Caveat Brush"/>
              </a:rPr>
              <a:t>友善校園週宣導</a:t>
            </a:r>
            <a:endParaRPr lang="en-US" sz="8115" dirty="0">
              <a:solidFill>
                <a:srgbClr val="4062B7"/>
              </a:solidFill>
              <a:ea typeface="Caveat Brush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803711" y="8803907"/>
            <a:ext cx="8680579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899" spc="350" dirty="0" err="1">
                <a:solidFill>
                  <a:srgbClr val="333331"/>
                </a:solidFill>
                <a:ea typeface="Glacial Indifference Bold"/>
              </a:rPr>
              <a:t>主講</a:t>
            </a:r>
            <a:r>
              <a:rPr lang="en-US" sz="3899" spc="350" dirty="0" smtClean="0">
                <a:solidFill>
                  <a:srgbClr val="333331"/>
                </a:solidFill>
                <a:ea typeface="Glacial Indifference Bold"/>
              </a:rPr>
              <a:t>：</a:t>
            </a:r>
            <a:r>
              <a:rPr lang="zh-TW" altLang="en-US" sz="3899" spc="350" dirty="0" smtClean="0">
                <a:solidFill>
                  <a:srgbClr val="333331"/>
                </a:solidFill>
                <a:ea typeface="Glacial Indifference Bold"/>
              </a:rPr>
              <a:t>張佩</a:t>
            </a:r>
            <a:r>
              <a:rPr lang="zh-TW" altLang="en-US" sz="3899" spc="350" dirty="0">
                <a:solidFill>
                  <a:srgbClr val="333331"/>
                </a:solidFill>
                <a:ea typeface="Glacial Indifference Bold"/>
              </a:rPr>
              <a:t>君</a:t>
            </a:r>
            <a:r>
              <a:rPr lang="en-US" sz="3899" spc="350" dirty="0" smtClean="0">
                <a:solidFill>
                  <a:srgbClr val="333331"/>
                </a:solidFill>
                <a:ea typeface="Glacial Indifference Bold"/>
              </a:rPr>
              <a:t>  </a:t>
            </a:r>
            <a:r>
              <a:rPr lang="en-US" sz="3899" spc="350" dirty="0" err="1">
                <a:solidFill>
                  <a:srgbClr val="333331"/>
                </a:solidFill>
                <a:ea typeface="Glacial Indifference Bold"/>
              </a:rPr>
              <a:t>校長</a:t>
            </a:r>
            <a:endParaRPr lang="en-US" sz="3899" spc="350" dirty="0">
              <a:solidFill>
                <a:srgbClr val="333331"/>
              </a:solidFill>
              <a:ea typeface="Glacial Indifference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1415319" y="3192008"/>
            <a:ext cx="4891838" cy="45271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4688">
            <a:off x="1048897" y="1325322"/>
            <a:ext cx="8076807" cy="15850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4688">
            <a:off x="1046997" y="3458851"/>
            <a:ext cx="8076807" cy="15850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4688">
            <a:off x="1048892" y="5554807"/>
            <a:ext cx="8074915" cy="158470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035114" y="7821737"/>
            <a:ext cx="5571662" cy="120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9"/>
              </a:lnSpc>
            </a:pPr>
            <a:r>
              <a:rPr lang="en-US" sz="7999">
                <a:solidFill>
                  <a:srgbClr val="4062B7"/>
                </a:solidFill>
                <a:latin typeface="Caveat Brush"/>
              </a:rPr>
              <a:t>Lesson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627142">
            <a:off x="15981550" y="-1521763"/>
            <a:ext cx="2555501" cy="5495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208026">
            <a:off x="11954751" y="8914513"/>
            <a:ext cx="7315200" cy="38557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4688">
            <a:off x="1046997" y="7706973"/>
            <a:ext cx="8076807" cy="1585073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251012" y="6588748"/>
            <a:ext cx="3912071" cy="3821524"/>
            <a:chOff x="0" y="0"/>
            <a:chExt cx="4828540" cy="4716780"/>
          </a:xfrm>
        </p:grpSpPr>
        <p:sp>
          <p:nvSpPr>
            <p:cNvPr id="11" name="Freeform 11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10"/>
              <a:stretch>
                <a:fillRect l="-456" r="-456"/>
              </a:stretch>
            </a:blip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97041" y="952230"/>
            <a:ext cx="2053971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12351" y="1960858"/>
            <a:ext cx="2356239" cy="27967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2251012" y="3359616"/>
            <a:ext cx="3607650" cy="279592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451549" y="4076999"/>
            <a:ext cx="788357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4B4B4B"/>
                </a:solidFill>
                <a:latin typeface="Glacial Indifference"/>
              </a:rPr>
              <a:t>2.勤洗手，注意手部衛生、咳嗽禮節。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37274" y="5832197"/>
            <a:ext cx="7267702" cy="1212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6"/>
              </a:lnSpc>
            </a:pPr>
            <a:r>
              <a:rPr lang="en-US" sz="3600">
                <a:solidFill>
                  <a:srgbClr val="4B4B4B"/>
                </a:solidFill>
                <a:latin typeface="Glacial Indifference"/>
              </a:rPr>
              <a:t>3.如有呼吸道症狀，請在家休息或儘 </a:t>
            </a:r>
          </a:p>
          <a:p>
            <a:pPr>
              <a:lnSpc>
                <a:spcPts val="4896"/>
              </a:lnSpc>
            </a:pPr>
            <a:r>
              <a:rPr lang="en-US" sz="3600">
                <a:solidFill>
                  <a:srgbClr val="4B4B4B"/>
                </a:solidFill>
                <a:latin typeface="Glacial Indifference"/>
              </a:rPr>
              <a:t>   速就醫。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51549" y="8172450"/>
            <a:ext cx="7267702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>
                <a:solidFill>
                  <a:srgbClr val="4B4B4B"/>
                </a:solidFill>
                <a:latin typeface="Glacial Indifference"/>
              </a:rPr>
              <a:t>4.如確診，請儘速就醫並通知班級導 </a:t>
            </a:r>
          </a:p>
          <a:p>
            <a:pPr>
              <a:lnSpc>
                <a:spcPts val="4320"/>
              </a:lnSpc>
            </a:pPr>
            <a:r>
              <a:rPr lang="en-US" sz="3600">
                <a:solidFill>
                  <a:srgbClr val="4B4B4B"/>
                </a:solidFill>
                <a:latin typeface="Glacial Indifference"/>
              </a:rPr>
              <a:t>   師。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9294" y="1959441"/>
            <a:ext cx="7265802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36">
                <a:solidFill>
                  <a:srgbClr val="4B4B4B"/>
                </a:solidFill>
                <a:latin typeface="Glacial Indifference"/>
              </a:rPr>
              <a:t>1.出入人多的地方，口罩要戴好。</a:t>
            </a:r>
          </a:p>
          <a:p>
            <a:pPr algn="ctr">
              <a:lnSpc>
                <a:spcPts val="4320"/>
              </a:lnSpc>
            </a:pPr>
            <a:endParaRPr lang="en-US" sz="3600" spc="-36">
              <a:solidFill>
                <a:srgbClr val="4B4B4B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591973">
            <a:off x="-1493256" y="-2203984"/>
            <a:ext cx="7315200" cy="38557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627142">
            <a:off x="15507404" y="-1196905"/>
            <a:ext cx="2555501" cy="5495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208026">
            <a:off x="11902400" y="8918347"/>
            <a:ext cx="7315200" cy="38557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92045">
            <a:off x="686121" y="7182227"/>
            <a:ext cx="2555501" cy="5495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871" r="871"/>
          <a:stretch>
            <a:fillRect/>
          </a:stretch>
        </p:blipFill>
        <p:spPr>
          <a:xfrm>
            <a:off x="2221603" y="1028700"/>
            <a:ext cx="13844794" cy="8229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939677">
            <a:off x="924807" y="3889956"/>
            <a:ext cx="1358386" cy="2507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355460" flipH="1">
            <a:off x="16004257" y="5237044"/>
            <a:ext cx="1405271" cy="25936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16207" y="4336771"/>
            <a:ext cx="3224506" cy="2984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591973">
            <a:off x="-1493256" y="-2203984"/>
            <a:ext cx="7315200" cy="38557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492045">
            <a:off x="527643" y="6716554"/>
            <a:ext cx="2555501" cy="5495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371793" y="1028700"/>
            <a:ext cx="13544414" cy="81730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697331" y="1028700"/>
            <a:ext cx="1773083" cy="24755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0845" y="2134847"/>
            <a:ext cx="3501039" cy="32400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238779" y="1870162"/>
            <a:ext cx="3787044" cy="35047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399069">
            <a:off x="73759" y="6716554"/>
            <a:ext cx="2555501" cy="5495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5223" flipH="1">
            <a:off x="15471975" y="6844357"/>
            <a:ext cx="2555501" cy="5495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815481" y="8457451"/>
            <a:ext cx="2340855" cy="13606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415004" y="8342848"/>
            <a:ext cx="1460655" cy="15898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2450648" y="8342848"/>
            <a:ext cx="1788131" cy="158473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02702" y="647786"/>
            <a:ext cx="9482596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062B7"/>
                </a:solidFill>
                <a:ea typeface="王漢宗特黑體"/>
              </a:rPr>
              <a:t>校園空間開放規定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2136893" y="7871358"/>
            <a:ext cx="2415642" cy="24156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937511" y="7871358"/>
            <a:ext cx="2415642" cy="24156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740694" y="7805606"/>
            <a:ext cx="2415642" cy="241564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043777" y="1870162"/>
            <a:ext cx="10508757" cy="5711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中午</a:t>
            </a:r>
            <a:r>
              <a:rPr lang="en-US" altLang="zh-TW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30-13</a:t>
            </a:r>
            <a:r>
              <a:rPr lang="zh-TW" altLang="en-US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</a:p>
          <a:p>
            <a:r>
              <a:rPr lang="zh-TW" altLang="en-US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活動中心、遊戲器材區、操場、生態池不開放</a:t>
            </a:r>
            <a:endParaRPr lang="en-US" altLang="zh-TW" sz="40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用完餐休息區域</a:t>
            </a:r>
            <a:endParaRPr lang="en-US" altLang="zh-TW" sz="40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班級教室、班級走廊及教師指定區域，僅開放靜態活動</a:t>
            </a:r>
            <a:endParaRPr lang="en-US" altLang="zh-TW" sz="40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875" t="34422"/>
          <a:stretch>
            <a:fillRect/>
          </a:stretch>
        </p:blipFill>
        <p:spPr>
          <a:xfrm rot="-2700000">
            <a:off x="12563812" y="6185585"/>
            <a:ext cx="1844802" cy="193161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7618" y="6381160"/>
            <a:ext cx="8449039" cy="178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0"/>
              </a:lnSpc>
            </a:pPr>
            <a:r>
              <a:rPr lang="en-US" sz="13400">
                <a:solidFill>
                  <a:srgbClr val="333331"/>
                </a:solidFill>
                <a:latin typeface="Caveat Brush"/>
              </a:rPr>
              <a:t>Thank You!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875" t="34422"/>
          <a:stretch>
            <a:fillRect/>
          </a:stretch>
        </p:blipFill>
        <p:spPr>
          <a:xfrm rot="2583084" flipH="1">
            <a:off x="3877570" y="6284329"/>
            <a:ext cx="1844802" cy="19316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75215" y="1701428"/>
            <a:ext cx="7033846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591973">
            <a:off x="-1623706" y="-2753677"/>
            <a:ext cx="7315200" cy="38557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591973" flipH="1" flipV="1">
            <a:off x="12364631" y="8895964"/>
            <a:ext cx="7315200" cy="38557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364722">
            <a:off x="308373" y="7373453"/>
            <a:ext cx="1913382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572190">
            <a:off x="16168775" y="-1316514"/>
            <a:ext cx="2181049" cy="4690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696703" y="1701428"/>
            <a:ext cx="3775731" cy="31784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815566" y="1701428"/>
            <a:ext cx="3775731" cy="31784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250556" y="2487472"/>
            <a:ext cx="3483165" cy="25427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29211" y="1124886"/>
            <a:ext cx="6826279" cy="6668280"/>
            <a:chOff x="0" y="0"/>
            <a:chExt cx="4828540" cy="4716780"/>
          </a:xfrm>
        </p:grpSpPr>
        <p:sp>
          <p:nvSpPr>
            <p:cNvPr id="3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2107" r="-1723" b="-6080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591973">
            <a:off x="-1493256" y="-2203984"/>
            <a:ext cx="7315200" cy="38557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492045">
            <a:off x="686121" y="7182227"/>
            <a:ext cx="2555501" cy="5495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4435" t="92840" r="18902"/>
          <a:stretch>
            <a:fillRect/>
          </a:stretch>
        </p:blipFill>
        <p:spPr>
          <a:xfrm>
            <a:off x="424948" y="8014410"/>
            <a:ext cx="8634806" cy="8043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389849" y="0"/>
            <a:ext cx="1738902" cy="1463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636191" y="7393374"/>
            <a:ext cx="4133598" cy="285075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530513" y="1738517"/>
            <a:ext cx="960851" cy="78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80"/>
              </a:lnSpc>
            </a:pPr>
            <a:r>
              <a:rPr lang="en-US" sz="4700">
                <a:solidFill>
                  <a:srgbClr val="4062B7"/>
                </a:solidFill>
                <a:latin typeface="Caveat Brush Bold"/>
              </a:rPr>
              <a:t>1、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78159" y="1826464"/>
            <a:ext cx="6716063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9"/>
              </a:lnSpc>
            </a:pPr>
            <a:r>
              <a:rPr lang="en-US" sz="4399" spc="-43" dirty="0" err="1">
                <a:solidFill>
                  <a:srgbClr val="4062B7"/>
                </a:solidFill>
                <a:ea typeface="Glacial Indifference"/>
              </a:rPr>
              <a:t>向導師、家長反映</a:t>
            </a:r>
            <a:endParaRPr lang="en-US" sz="4399" spc="-43" dirty="0">
              <a:solidFill>
                <a:srgbClr val="4062B7"/>
              </a:solidFill>
              <a:ea typeface="Glacial Indifferen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530513" y="3006383"/>
            <a:ext cx="960851" cy="78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80"/>
              </a:lnSpc>
            </a:pPr>
            <a:r>
              <a:rPr lang="en-US" sz="4700">
                <a:solidFill>
                  <a:srgbClr val="4062B7"/>
                </a:solidFill>
                <a:latin typeface="Caveat Brush Bold"/>
              </a:rPr>
              <a:t>2、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04810" y="3157481"/>
            <a:ext cx="6716063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9"/>
              </a:lnSpc>
            </a:pPr>
            <a:r>
              <a:rPr lang="en-US" sz="4399">
                <a:solidFill>
                  <a:srgbClr val="4062B7"/>
                </a:solidFill>
                <a:ea typeface="Glacial Indifference"/>
              </a:rPr>
              <a:t>在校園問卷中提出(高年級)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30513" y="4429125"/>
            <a:ext cx="1333960" cy="78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80"/>
              </a:lnSpc>
            </a:pPr>
            <a:r>
              <a:rPr lang="en-US" sz="4700">
                <a:solidFill>
                  <a:srgbClr val="4062B7"/>
                </a:solidFill>
                <a:latin typeface="Caveat Brush Bold"/>
              </a:rPr>
              <a:t>3、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78159" y="4410075"/>
            <a:ext cx="6716063" cy="154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9"/>
              </a:lnSpc>
            </a:pPr>
            <a:r>
              <a:rPr lang="en-US" sz="4399">
                <a:solidFill>
                  <a:srgbClr val="4062B7"/>
                </a:solidFill>
                <a:ea typeface="Glacial Indifference"/>
              </a:rPr>
              <a:t>向同學或好朋友求助，陪同一起告訴師長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30513" y="6240415"/>
            <a:ext cx="934915" cy="78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80"/>
              </a:lnSpc>
            </a:pPr>
            <a:r>
              <a:rPr lang="en-US" sz="4700">
                <a:solidFill>
                  <a:srgbClr val="4062B7"/>
                </a:solidFill>
                <a:latin typeface="Caveat Brush Bold"/>
              </a:rPr>
              <a:t>4、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78159" y="6381750"/>
            <a:ext cx="6716063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9"/>
              </a:lnSpc>
            </a:pPr>
            <a:r>
              <a:rPr lang="en-US" sz="4399">
                <a:solidFill>
                  <a:srgbClr val="4062B7"/>
                </a:solidFill>
                <a:ea typeface="Glacial Indifference"/>
              </a:rPr>
              <a:t>教育部反霸凌專線1953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72190">
            <a:off x="15615835" y="-876739"/>
            <a:ext cx="2555501" cy="5495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77846" y="7132729"/>
            <a:ext cx="1805253" cy="16542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144000" y="3977677"/>
            <a:ext cx="1972661" cy="9145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132283">
            <a:off x="-444954" y="8629572"/>
            <a:ext cx="7315200" cy="38557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 l="19271" t="23362" r="33617" b="13823"/>
          <a:stretch>
            <a:fillRect/>
          </a:stretch>
        </p:blipFill>
        <p:spPr>
          <a:xfrm>
            <a:off x="9144000" y="2122338"/>
            <a:ext cx="7033846" cy="70338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5495" y="403225"/>
            <a:ext cx="14230295" cy="102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600" dirty="0" err="1">
                <a:solidFill>
                  <a:srgbClr val="4062B7"/>
                </a:solidFill>
                <a:ea typeface="王漢宗顏楷體 Italics"/>
              </a:rPr>
              <a:t>對抗網路霸凌－截圖、反映、找iWIN</a:t>
            </a:r>
            <a:endParaRPr lang="en-US" sz="6600" dirty="0">
              <a:solidFill>
                <a:srgbClr val="4062B7"/>
              </a:solidFill>
              <a:ea typeface="王漢宗顏楷體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5495" y="1860549"/>
            <a:ext cx="8638505" cy="632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49"/>
              </a:lnSpc>
            </a:pPr>
            <a:r>
              <a:rPr lang="en-US" sz="4999" spc="494">
                <a:solidFill>
                  <a:srgbClr val="333331"/>
                </a:solidFill>
                <a:latin typeface="Glacial Indifference Bold"/>
              </a:rPr>
              <a:t> 遭遇網路霸凌時，你可以：</a:t>
            </a:r>
          </a:p>
          <a:p>
            <a:pPr>
              <a:lnSpc>
                <a:spcPts val="8449"/>
              </a:lnSpc>
            </a:pPr>
            <a:r>
              <a:rPr lang="en-US" sz="4999" spc="494">
                <a:solidFill>
                  <a:srgbClr val="333331"/>
                </a:solidFill>
                <a:latin typeface="Glacial Indifference Bold"/>
              </a:rPr>
              <a:t> 1、截圖存檔，保留證據。​​</a:t>
            </a:r>
          </a:p>
          <a:p>
            <a:pPr>
              <a:lnSpc>
                <a:spcPts val="8449"/>
              </a:lnSpc>
            </a:pPr>
            <a:r>
              <a:rPr lang="en-US" sz="4999" spc="494">
                <a:solidFill>
                  <a:srgbClr val="333331"/>
                </a:solidFill>
                <a:latin typeface="Glacial Indifference Bold"/>
              </a:rPr>
              <a:t>2、終止對話，立即遠離。​</a:t>
            </a:r>
          </a:p>
          <a:p>
            <a:pPr>
              <a:lnSpc>
                <a:spcPts val="8449"/>
              </a:lnSpc>
            </a:pPr>
            <a:r>
              <a:rPr lang="en-US" sz="4999" spc="494">
                <a:solidFill>
                  <a:srgbClr val="333331"/>
                </a:solidFill>
                <a:latin typeface="Glacial Indifference Bold"/>
              </a:rPr>
              <a:t>3、阻斷霸凌，封鎖留言。​</a:t>
            </a:r>
          </a:p>
          <a:p>
            <a:pPr>
              <a:lnSpc>
                <a:spcPts val="8449"/>
              </a:lnSpc>
            </a:pPr>
            <a:r>
              <a:rPr lang="en-US" sz="4999" spc="494">
                <a:solidFill>
                  <a:srgbClr val="333331"/>
                </a:solidFill>
                <a:latin typeface="Glacial Indifference Bold"/>
              </a:rPr>
              <a:t>4、向師長求助，或至iWIN</a:t>
            </a:r>
          </a:p>
          <a:p>
            <a:pPr>
              <a:lnSpc>
                <a:spcPts val="8449"/>
              </a:lnSpc>
            </a:pPr>
            <a:r>
              <a:rPr lang="en-US" sz="4999" spc="494">
                <a:solidFill>
                  <a:srgbClr val="333331"/>
                </a:solidFill>
                <a:latin typeface="Glacial Indifference Bold"/>
              </a:rPr>
              <a:t>     </a:t>
            </a:r>
            <a:r>
              <a:rPr lang="en-US" sz="4999" spc="494">
                <a:solidFill>
                  <a:srgbClr val="333331"/>
                </a:solidFill>
                <a:ea typeface="Glacial Indifference Bold"/>
              </a:rPr>
              <a:t>申訴。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4866">
            <a:off x="665288" y="753554"/>
            <a:ext cx="4349599" cy="4025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747186" y="7668156"/>
            <a:ext cx="1266333" cy="15901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38245">
            <a:off x="16572609" y="8026952"/>
            <a:ext cx="1373382" cy="13359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399069">
            <a:off x="455780" y="6750943"/>
            <a:ext cx="2555501" cy="5495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253409">
            <a:off x="13032338" y="-1569619"/>
            <a:ext cx="7315200" cy="38557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 l="5771" t="19971" r="65892" b="61622"/>
          <a:stretch>
            <a:fillRect/>
          </a:stretch>
        </p:blipFill>
        <p:spPr>
          <a:xfrm>
            <a:off x="1498488" y="3239862"/>
            <a:ext cx="4992230" cy="243211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892143" y="1763393"/>
            <a:ext cx="10060191" cy="7020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2"/>
              </a:lnSpc>
            </a:pPr>
            <a:r>
              <a:rPr lang="en-US" sz="5299" dirty="0" err="1">
                <a:solidFill>
                  <a:srgbClr val="000000"/>
                </a:solidFill>
                <a:latin typeface="Glacial Indifference"/>
              </a:rPr>
              <a:t>iWIN是網路內容防護機構</a:t>
            </a:r>
            <a:endParaRPr lang="en-US" sz="5299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8002"/>
              </a:lnSpc>
            </a:pPr>
            <a:r>
              <a:rPr lang="en-US" sz="5299" dirty="0">
                <a:solidFill>
                  <a:srgbClr val="000000"/>
                </a:solidFill>
                <a:ea typeface="Glacial Indifference"/>
              </a:rPr>
              <a:t>為防止兒童及少年接觸有害其身心發展之網際網路內容，依兒少法第46條授權， </a:t>
            </a:r>
            <a:r>
              <a:rPr lang="en-US" sz="5299" dirty="0" err="1">
                <a:solidFill>
                  <a:srgbClr val="000000"/>
                </a:solidFill>
                <a:ea typeface="Glacial Indifference"/>
              </a:rPr>
              <a:t>由國家通訊傳播委員會邀請衛福部、教育部、文化部、內政部警政署及數發部等主管機關共同籌設</a:t>
            </a:r>
            <a:r>
              <a:rPr lang="en-US" sz="5299" dirty="0">
                <a:solidFill>
                  <a:srgbClr val="000000"/>
                </a:solidFill>
                <a:ea typeface="Glacial Indifference"/>
              </a:rPr>
              <a:t>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4866">
            <a:off x="665288" y="753554"/>
            <a:ext cx="4349599" cy="4025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747186" y="7668156"/>
            <a:ext cx="1266333" cy="15901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38245">
            <a:off x="16572609" y="8026952"/>
            <a:ext cx="1373382" cy="13359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399069">
            <a:off x="455780" y="6750943"/>
            <a:ext cx="2555501" cy="5495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253409">
            <a:off x="13032338" y="-1569619"/>
            <a:ext cx="7315200" cy="38557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013519" y="342900"/>
            <a:ext cx="7940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6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防制學生藥物濫用</a:t>
            </a:r>
            <a:endParaRPr lang="zh-CN" altLang="en-US" sz="6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19" y="1453392"/>
            <a:ext cx="11509373" cy="783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7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4866">
            <a:off x="665288" y="753554"/>
            <a:ext cx="4349599" cy="4025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747186" y="7668156"/>
            <a:ext cx="1266333" cy="15901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38245">
            <a:off x="16572609" y="8026952"/>
            <a:ext cx="1373382" cy="13359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399069">
            <a:off x="455780" y="6750943"/>
            <a:ext cx="2555501" cy="5495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253409">
            <a:off x="13032338" y="-1569619"/>
            <a:ext cx="7315200" cy="38557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013519" y="342900"/>
            <a:ext cx="7940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6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防制學生藥物濫用</a:t>
            </a:r>
            <a:endParaRPr lang="zh-CN" altLang="en-US" sz="6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4724400" y="1763393"/>
            <a:ext cx="13182599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54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提醒同學：</a:t>
            </a:r>
          </a:p>
          <a:p>
            <a:pPr>
              <a:spcBef>
                <a:spcPct val="0"/>
              </a:spcBef>
            </a:pPr>
            <a:r>
              <a:rPr lang="en-US" altLang="zh-TW" sz="54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1.</a:t>
            </a:r>
            <a:r>
              <a:rPr lang="zh-TW" altLang="en-US" sz="54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不隨意接受已開封或他人送的飲料；</a:t>
            </a:r>
          </a:p>
          <a:p>
            <a:pPr>
              <a:spcBef>
                <a:spcPct val="0"/>
              </a:spcBef>
            </a:pPr>
            <a:r>
              <a:rPr lang="en-US" altLang="zh-TW" sz="54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2.</a:t>
            </a:r>
            <a:r>
              <a:rPr lang="zh-TW" altLang="en-US" sz="54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不吃來路不明或標榜神奇效果的產品或藥品或飲料；</a:t>
            </a:r>
          </a:p>
          <a:p>
            <a:pPr>
              <a:spcBef>
                <a:spcPct val="0"/>
              </a:spcBef>
            </a:pPr>
            <a:r>
              <a:rPr lang="en-US" altLang="zh-TW" sz="54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3.</a:t>
            </a:r>
            <a:r>
              <a:rPr lang="zh-TW" altLang="en-US" sz="54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不接受陌生人免費試用或兜售香菸、即溶包及飲料等；</a:t>
            </a:r>
          </a:p>
          <a:p>
            <a:pPr>
              <a:spcBef>
                <a:spcPct val="0"/>
              </a:spcBef>
            </a:pPr>
            <a:r>
              <a:rPr lang="en-US" altLang="zh-TW" sz="54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4.</a:t>
            </a:r>
            <a:r>
              <a:rPr lang="zh-TW" altLang="en-US" sz="54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要提高警覺，自己隨身的飲料，應保持在視線範圍內。</a:t>
            </a:r>
            <a:endParaRPr lang="zh-TW" altLang="en-US" sz="5400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466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4866">
            <a:off x="665288" y="753554"/>
            <a:ext cx="4349599" cy="4025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747186" y="7668156"/>
            <a:ext cx="1266333" cy="15901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38245">
            <a:off x="16572609" y="8026952"/>
            <a:ext cx="1373382" cy="13359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399069">
            <a:off x="455780" y="6750943"/>
            <a:ext cx="2555501" cy="5495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253409">
            <a:off x="13032338" y="-1569619"/>
            <a:ext cx="7315200" cy="38557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17807" y="342900"/>
            <a:ext cx="8436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6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防治數位</a:t>
            </a:r>
            <a:r>
              <a:rPr lang="en-US" altLang="zh-TW" sz="6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6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網路性別暴力</a:t>
            </a:r>
            <a:endParaRPr lang="zh-CN" altLang="en-US" sz="6000" dirty="0">
              <a:solidFill>
                <a:srgbClr val="002060"/>
              </a:solidFill>
              <a:latin typeface="新蒂黑板报" panose="03000600000000000000" pitchFamily="66" charset="-122"/>
              <a:ea typeface="新蒂黑板报" panose="03000600000000000000" pitchFamily="66" charset="-122"/>
              <a:cs typeface="+mn-ea"/>
              <a:sym typeface="+mn-lt"/>
            </a:endParaRPr>
          </a:p>
        </p:txBody>
      </p:sp>
      <p:pic>
        <p:nvPicPr>
          <p:cNvPr id="10" name="圖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587" y="1409912"/>
            <a:ext cx="6544351" cy="870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38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4866">
            <a:off x="665288" y="753554"/>
            <a:ext cx="4349599" cy="4025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747186" y="7668156"/>
            <a:ext cx="1266333" cy="15901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38245">
            <a:off x="16572609" y="8026952"/>
            <a:ext cx="1373382" cy="13359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399069">
            <a:off x="455780" y="6750943"/>
            <a:ext cx="2555501" cy="5495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253409">
            <a:off x="13032338" y="-1569619"/>
            <a:ext cx="7315200" cy="38557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17807" y="342900"/>
            <a:ext cx="8436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6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防治數位</a:t>
            </a:r>
            <a:r>
              <a:rPr lang="en-US" altLang="zh-TW" sz="6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6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網路性別暴力</a:t>
            </a:r>
            <a:endParaRPr lang="zh-CN" altLang="en-US" sz="6000" dirty="0">
              <a:solidFill>
                <a:srgbClr val="002060"/>
              </a:solidFill>
              <a:latin typeface="新蒂黑板报" panose="03000600000000000000" pitchFamily="66" charset="-122"/>
              <a:ea typeface="新蒂黑板报" panose="03000600000000000000" pitchFamily="66" charset="-122"/>
              <a:cs typeface="+mn-ea"/>
              <a:sym typeface="+mn-lt"/>
            </a:endParaRPr>
          </a:p>
        </p:txBody>
      </p:sp>
      <p:pic>
        <p:nvPicPr>
          <p:cNvPr id="11" name="圖片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0" y="1557338"/>
            <a:ext cx="9299138" cy="629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088" y="4076700"/>
            <a:ext cx="8111964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32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4866">
            <a:off x="199458" y="349568"/>
            <a:ext cx="704915" cy="6523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1251" y="73210"/>
            <a:ext cx="1266333" cy="15901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38245">
            <a:off x="16572609" y="8026952"/>
            <a:ext cx="1373382" cy="13359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399069">
            <a:off x="542200" y="6616367"/>
            <a:ext cx="2555501" cy="5495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253409">
            <a:off x="13032338" y="-1569619"/>
            <a:ext cx="7315200" cy="385572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42281" y="1823100"/>
            <a:ext cx="16003439" cy="278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8115" dirty="0" smtClean="0">
                <a:solidFill>
                  <a:srgbClr val="4062B7"/>
                </a:solidFill>
                <a:latin typeface="Caveat Brush"/>
              </a:rPr>
              <a:t>  </a:t>
            </a:r>
            <a:r>
              <a:rPr lang="zh-TW" altLang="en-US" sz="8115" dirty="0" smtClean="0">
                <a:solidFill>
                  <a:srgbClr val="4062B7"/>
                </a:solidFill>
                <a:latin typeface="Caveat Brush"/>
              </a:rPr>
              <a:t>大成</a:t>
            </a:r>
            <a:r>
              <a:rPr lang="en-US" sz="8115" dirty="0" err="1" smtClean="0">
                <a:solidFill>
                  <a:srgbClr val="4062B7"/>
                </a:solidFill>
                <a:latin typeface="Caveat Brush"/>
              </a:rPr>
              <a:t>國小</a:t>
            </a:r>
            <a:r>
              <a:rPr lang="en-US" sz="8115" dirty="0" smtClean="0">
                <a:solidFill>
                  <a:srgbClr val="4062B7"/>
                </a:solidFill>
                <a:latin typeface="Caveat Brush"/>
              </a:rPr>
              <a:t>  </a:t>
            </a:r>
            <a:r>
              <a:rPr lang="en-US" sz="8115" dirty="0">
                <a:solidFill>
                  <a:srgbClr val="4062B7"/>
                </a:solidFill>
                <a:latin typeface="Caveat Brush"/>
              </a:rPr>
              <a:t>111學年度下學期  </a:t>
            </a:r>
          </a:p>
          <a:p>
            <a:pPr algn="ctr">
              <a:lnSpc>
                <a:spcPts val="11199"/>
              </a:lnSpc>
            </a:pPr>
            <a:r>
              <a:rPr lang="en-US" sz="8115" dirty="0" err="1">
                <a:solidFill>
                  <a:srgbClr val="4062B7"/>
                </a:solidFill>
                <a:ea typeface="Caveat Brush"/>
              </a:rPr>
              <a:t>友善校園週宣導</a:t>
            </a:r>
            <a:endParaRPr lang="en-US" sz="8115" dirty="0">
              <a:solidFill>
                <a:srgbClr val="4062B7"/>
              </a:solidFill>
              <a:ea typeface="Caveat Brush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486400" y="6620258"/>
            <a:ext cx="7315200" cy="15179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569028" y="6049800"/>
            <a:ext cx="2348873" cy="208836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834992" y="7035353"/>
            <a:ext cx="4618016" cy="802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6"/>
              </a:lnSpc>
            </a:pPr>
            <a:r>
              <a:rPr lang="en-US" sz="6036">
                <a:solidFill>
                  <a:srgbClr val="000000"/>
                </a:solidFill>
                <a:ea typeface="Chewy"/>
              </a:rPr>
              <a:t>學務處宣導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263</Words>
  <Application>Microsoft Office PowerPoint</Application>
  <PresentationFormat>自訂</PresentationFormat>
  <Paragraphs>46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30" baseType="lpstr">
      <vt:lpstr>王漢宗特黑體</vt:lpstr>
      <vt:lpstr>Chewy</vt:lpstr>
      <vt:lpstr>王漢宗顏楷體 Italics</vt:lpstr>
      <vt:lpstr>DFKai-SB</vt:lpstr>
      <vt:lpstr>新蒂黑板报</vt:lpstr>
      <vt:lpstr>Caveat Brush Bold</vt:lpstr>
      <vt:lpstr>宋体</vt:lpstr>
      <vt:lpstr>微軟正黑體</vt:lpstr>
      <vt:lpstr>Caveat Brush</vt:lpstr>
      <vt:lpstr>DFKai-SB</vt:lpstr>
      <vt:lpstr>Arial</vt:lpstr>
      <vt:lpstr>Glacial Indifference</vt:lpstr>
      <vt:lpstr>新細明體</vt:lpstr>
      <vt:lpstr>Calibri</vt:lpstr>
      <vt:lpstr>Glacial Indifference Bold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廣興國小111下友善校園週宣導</dc:title>
  <dc:creator>user</dc:creator>
  <cp:lastModifiedBy>user</cp:lastModifiedBy>
  <cp:revision>4</cp:revision>
  <dcterms:created xsi:type="dcterms:W3CDTF">2006-08-16T00:00:00Z</dcterms:created>
  <dcterms:modified xsi:type="dcterms:W3CDTF">2023-02-13T06:33:49Z</dcterms:modified>
  <dc:identifier>DAFZ2_Jq-FY</dc:identifier>
</cp:coreProperties>
</file>