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7" r:id="rId6"/>
    <p:sldId id="268" r:id="rId7"/>
    <p:sldId id="269" r:id="rId8"/>
    <p:sldId id="270" r:id="rId9"/>
    <p:sldId id="260" r:id="rId10"/>
    <p:sldId id="261" r:id="rId11"/>
    <p:sldId id="262" r:id="rId12"/>
    <p:sldId id="264" r:id="rId13"/>
    <p:sldId id="265" r:id="rId14"/>
    <p:sldId id="266" r:id="rId15"/>
  </p:sldIdLst>
  <p:sldSz cx="18288000" cy="10287000"/>
  <p:notesSz cx="6858000" cy="9144000"/>
  <p:embeddedFontLst>
    <p:embeddedFont>
      <p:font typeface="王漢宗特黑體" panose="02020500000000000000" charset="-120"/>
      <p:regular r:id="rId16"/>
    </p:embeddedFont>
    <p:embeddedFont>
      <p:font typeface="Chewy" panose="020B0604020202020204" charset="0"/>
      <p:regular r:id="rId17"/>
    </p:embeddedFont>
    <p:embeddedFont>
      <p:font typeface="DFKai-SB" panose="03000509000000000000" pitchFamily="65" charset="-120"/>
      <p:regular r:id="rId18"/>
    </p:embeddedFont>
    <p:embeddedFont>
      <p:font typeface="宋体" panose="02010600030101010101" pitchFamily="2" charset="-122"/>
      <p:regular r:id="rId19"/>
    </p:embeddedFont>
    <p:embeddedFont>
      <p:font typeface="微軟正黑體" panose="020B0604030504040204" pitchFamily="34" charset="-120"/>
      <p:regular r:id="rId20"/>
      <p:bold r:id="rId21"/>
    </p:embeddedFont>
    <p:embeddedFont>
      <p:font typeface="Caveat Brush" panose="020B0604020202020204" charset="0"/>
      <p:regular r:id="rId22"/>
    </p:embeddedFont>
    <p:embeddedFont>
      <p:font typeface="DFKai-SB" panose="03000509000000000000" pitchFamily="65" charset="-120"/>
      <p:regular r:id="rId18"/>
    </p:embeddedFont>
    <p:embeddedFont>
      <p:font typeface="Glacial Indifference" panose="020B0604020202020204" charset="0"/>
      <p:regular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Glacial Indifference Bold" panose="020B0604020202020204" charset="0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9" d="100"/>
          <a:sy n="49" d="100"/>
        </p:scale>
        <p:origin x="198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3.png"/><Relationship Id="rId4" Type="http://schemas.openxmlformats.org/officeDocument/2006/relationships/image" Target="../media/image4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6.svg"/><Relationship Id="rId7" Type="http://schemas.openxmlformats.org/officeDocument/2006/relationships/image" Target="../media/image17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5.svg"/><Relationship Id="rId10" Type="http://schemas.openxmlformats.org/officeDocument/2006/relationships/image" Target="../media/image10.png"/><Relationship Id="rId4" Type="http://schemas.openxmlformats.org/officeDocument/2006/relationships/image" Target="../media/image8.png"/><Relationship Id="rId9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12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4.svg"/><Relationship Id="rId5" Type="http://schemas.openxmlformats.org/officeDocument/2006/relationships/image" Target="../media/image22.svg"/><Relationship Id="rId10" Type="http://schemas.openxmlformats.org/officeDocument/2006/relationships/image" Target="../media/image2.png"/><Relationship Id="rId4" Type="http://schemas.openxmlformats.org/officeDocument/2006/relationships/image" Target="../media/image12.png"/><Relationship Id="rId9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12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4.svg"/><Relationship Id="rId5" Type="http://schemas.openxmlformats.org/officeDocument/2006/relationships/image" Target="../media/image22.svg"/><Relationship Id="rId10" Type="http://schemas.openxmlformats.org/officeDocument/2006/relationships/image" Target="../media/image2.png"/><Relationship Id="rId4" Type="http://schemas.openxmlformats.org/officeDocument/2006/relationships/image" Target="../media/image12.png"/><Relationship Id="rId9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4.svg"/><Relationship Id="rId5" Type="http://schemas.openxmlformats.org/officeDocument/2006/relationships/image" Target="../media/image22.svg"/><Relationship Id="rId10" Type="http://schemas.openxmlformats.org/officeDocument/2006/relationships/image" Target="../media/image2.png"/><Relationship Id="rId4" Type="http://schemas.openxmlformats.org/officeDocument/2006/relationships/image" Target="../media/image12.png"/><Relationship Id="rId9" Type="http://schemas.openxmlformats.org/officeDocument/2006/relationships/image" Target="../media/image6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12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4.svg"/><Relationship Id="rId5" Type="http://schemas.openxmlformats.org/officeDocument/2006/relationships/image" Target="../media/image22.svg"/><Relationship Id="rId10" Type="http://schemas.openxmlformats.org/officeDocument/2006/relationships/image" Target="../media/image2.png"/><Relationship Id="rId4" Type="http://schemas.openxmlformats.org/officeDocument/2006/relationships/image" Target="../media/image12.png"/><Relationship Id="rId9" Type="http://schemas.openxmlformats.org/officeDocument/2006/relationships/image" Target="../media/image6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18.pn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12" Type="http://schemas.openxmlformats.org/officeDocument/2006/relationships/image" Target="../media/image1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4.svg"/><Relationship Id="rId5" Type="http://schemas.openxmlformats.org/officeDocument/2006/relationships/image" Target="../media/image22.svg"/><Relationship Id="rId10" Type="http://schemas.openxmlformats.org/officeDocument/2006/relationships/image" Target="../media/image2.png"/><Relationship Id="rId4" Type="http://schemas.openxmlformats.org/officeDocument/2006/relationships/image" Target="../media/image12.png"/><Relationship Id="rId9" Type="http://schemas.openxmlformats.org/officeDocument/2006/relationships/image" Target="../media/image6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12" Type="http://schemas.openxmlformats.org/officeDocument/2006/relationships/image" Target="../media/image20.png"/><Relationship Id="rId2" Type="http://schemas.openxmlformats.org/officeDocument/2006/relationships/image" Target="../media/image19.png"/><Relationship Id="rId16" Type="http://schemas.openxmlformats.org/officeDocument/2006/relationships/image" Target="../media/image2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4.svg"/><Relationship Id="rId5" Type="http://schemas.openxmlformats.org/officeDocument/2006/relationships/image" Target="../media/image22.svg"/><Relationship Id="rId15" Type="http://schemas.openxmlformats.org/officeDocument/2006/relationships/image" Target="../media/image21.png"/><Relationship Id="rId10" Type="http://schemas.openxmlformats.org/officeDocument/2006/relationships/image" Target="../media/image2.png"/><Relationship Id="rId4" Type="http://schemas.openxmlformats.org/officeDocument/2006/relationships/image" Target="../media/image12.png"/><Relationship Id="rId9" Type="http://schemas.openxmlformats.org/officeDocument/2006/relationships/image" Target="../media/image6.svg"/><Relationship Id="rId14" Type="http://schemas.openxmlformats.org/officeDocument/2006/relationships/image" Target="../media/image27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26.png"/><Relationship Id="rId3" Type="http://schemas.openxmlformats.org/officeDocument/2006/relationships/image" Target="../media/image31.svg"/><Relationship Id="rId7" Type="http://schemas.openxmlformats.org/officeDocument/2006/relationships/image" Target="../media/image6.svg"/><Relationship Id="rId12" Type="http://schemas.openxmlformats.org/officeDocument/2006/relationships/image" Target="../media/image36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25.png"/><Relationship Id="rId5" Type="http://schemas.openxmlformats.org/officeDocument/2006/relationships/image" Target="../media/image33.svg"/><Relationship Id="rId15" Type="http://schemas.openxmlformats.org/officeDocument/2006/relationships/image" Target="../media/image27.png"/><Relationship Id="rId10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4.svg"/><Relationship Id="rId14" Type="http://schemas.openxmlformats.org/officeDocument/2006/relationships/image" Target="../media/image38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3" Type="http://schemas.openxmlformats.org/officeDocument/2006/relationships/image" Target="../media/image4.svg"/><Relationship Id="rId7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6.sv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46.svg"/><Relationship Id="rId7" Type="http://schemas.openxmlformats.org/officeDocument/2006/relationships/image" Target="../media/image6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Relationship Id="rId9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svg"/><Relationship Id="rId3" Type="http://schemas.openxmlformats.org/officeDocument/2006/relationships/image" Target="../media/image53.svg"/><Relationship Id="rId12" Type="http://schemas.openxmlformats.org/officeDocument/2006/relationships/image" Target="../media/image60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11" Type="http://schemas.openxmlformats.org/officeDocument/2006/relationships/image" Target="../media/image37.png"/><Relationship Id="rId5" Type="http://schemas.openxmlformats.org/officeDocument/2006/relationships/image" Target="../media/image6.svg"/><Relationship Id="rId10" Type="http://schemas.openxmlformats.org/officeDocument/2006/relationships/image" Target="../media/image36.png"/><Relationship Id="rId4" Type="http://schemas.openxmlformats.org/officeDocument/2006/relationships/image" Target="../media/image3.png"/><Relationship Id="rId9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68.svg"/><Relationship Id="rId3" Type="http://schemas.openxmlformats.org/officeDocument/2006/relationships/image" Target="../media/image62.svg"/><Relationship Id="rId7" Type="http://schemas.openxmlformats.org/officeDocument/2006/relationships/image" Target="../media/image4.svg"/><Relationship Id="rId12" Type="http://schemas.openxmlformats.org/officeDocument/2006/relationships/image" Target="../media/image4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11" Type="http://schemas.openxmlformats.org/officeDocument/2006/relationships/image" Target="../media/image66.svg"/><Relationship Id="rId5" Type="http://schemas.openxmlformats.org/officeDocument/2006/relationships/image" Target="../media/image64.svg"/><Relationship Id="rId10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1941877" y="1633178"/>
            <a:ext cx="3343012" cy="309380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-1591973">
            <a:off x="-1623706" y="-2753677"/>
            <a:ext cx="7315200" cy="385572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-1591973" flipH="1" flipV="1">
            <a:off x="12364631" y="8895964"/>
            <a:ext cx="7315200" cy="38557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 rot="-1364722">
            <a:off x="308373" y="7373453"/>
            <a:ext cx="1913382" cy="41148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flipH="1">
            <a:off x="13275590" y="1894725"/>
            <a:ext cx="2746640" cy="2541891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 rot="9572190">
            <a:off x="16285963" y="-750387"/>
            <a:ext cx="1946673" cy="4186394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>
            <a:off x="5284889" y="645973"/>
            <a:ext cx="7718222" cy="4081010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55861" y="5303246"/>
            <a:ext cx="16003439" cy="27862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199"/>
              </a:lnSpc>
            </a:pPr>
            <a:r>
              <a:rPr lang="en-US" sz="8115" dirty="0">
                <a:solidFill>
                  <a:srgbClr val="4062B7"/>
                </a:solidFill>
                <a:latin typeface="Caveat Brush"/>
              </a:rPr>
              <a:t>   </a:t>
            </a:r>
            <a:r>
              <a:rPr lang="zh-TW" altLang="en-US" sz="8115" dirty="0" smtClean="0">
                <a:solidFill>
                  <a:srgbClr val="4062B7"/>
                </a:solidFill>
                <a:latin typeface="Caveat Brush"/>
              </a:rPr>
              <a:t>大</a:t>
            </a:r>
            <a:r>
              <a:rPr lang="zh-TW" altLang="en-US" sz="8115" dirty="0">
                <a:solidFill>
                  <a:srgbClr val="4062B7"/>
                </a:solidFill>
                <a:latin typeface="Caveat Brush"/>
              </a:rPr>
              <a:t>成</a:t>
            </a:r>
            <a:r>
              <a:rPr lang="en-US" sz="8115" dirty="0" err="1" smtClean="0">
                <a:solidFill>
                  <a:srgbClr val="4062B7"/>
                </a:solidFill>
                <a:latin typeface="Caveat Brush"/>
              </a:rPr>
              <a:t>國小</a:t>
            </a:r>
            <a:r>
              <a:rPr lang="en-US" sz="8115" dirty="0" smtClean="0">
                <a:solidFill>
                  <a:srgbClr val="4062B7"/>
                </a:solidFill>
                <a:latin typeface="Caveat Brush"/>
              </a:rPr>
              <a:t>  </a:t>
            </a:r>
            <a:r>
              <a:rPr lang="en-US" sz="8115" dirty="0">
                <a:solidFill>
                  <a:srgbClr val="4062B7"/>
                </a:solidFill>
                <a:latin typeface="Caveat Brush"/>
              </a:rPr>
              <a:t>111學年度下學期  </a:t>
            </a:r>
          </a:p>
          <a:p>
            <a:pPr algn="ctr">
              <a:lnSpc>
                <a:spcPts val="11199"/>
              </a:lnSpc>
            </a:pPr>
            <a:r>
              <a:rPr lang="en-US" sz="8115" dirty="0" err="1">
                <a:solidFill>
                  <a:srgbClr val="4062B7"/>
                </a:solidFill>
                <a:ea typeface="Caveat Brush"/>
              </a:rPr>
              <a:t>友善校園週宣導</a:t>
            </a:r>
            <a:endParaRPr lang="en-US" sz="8115" dirty="0">
              <a:solidFill>
                <a:srgbClr val="4062B7"/>
              </a:solidFill>
              <a:ea typeface="Caveat Brush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803711" y="8803907"/>
            <a:ext cx="8680579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79"/>
              </a:lnSpc>
            </a:pPr>
            <a:r>
              <a:rPr lang="en-US" sz="3899" spc="350" dirty="0" err="1">
                <a:solidFill>
                  <a:srgbClr val="333331"/>
                </a:solidFill>
                <a:ea typeface="Glacial Indifference Bold"/>
              </a:rPr>
              <a:t>主講</a:t>
            </a:r>
            <a:r>
              <a:rPr lang="en-US" sz="3899" spc="350" dirty="0" smtClean="0">
                <a:solidFill>
                  <a:srgbClr val="333331"/>
                </a:solidFill>
                <a:ea typeface="Glacial Indifference Bold"/>
              </a:rPr>
              <a:t>：</a:t>
            </a:r>
            <a:r>
              <a:rPr lang="zh-TW" altLang="en-US" sz="3899" spc="350" dirty="0" smtClean="0">
                <a:solidFill>
                  <a:srgbClr val="333331"/>
                </a:solidFill>
                <a:ea typeface="Glacial Indifference Bold"/>
              </a:rPr>
              <a:t>張佩</a:t>
            </a:r>
            <a:r>
              <a:rPr lang="zh-TW" altLang="en-US" sz="3899" spc="350" dirty="0">
                <a:solidFill>
                  <a:srgbClr val="333331"/>
                </a:solidFill>
                <a:ea typeface="Glacial Indifference Bold"/>
              </a:rPr>
              <a:t>君</a:t>
            </a:r>
            <a:r>
              <a:rPr lang="en-US" sz="3899" spc="350" dirty="0" smtClean="0">
                <a:solidFill>
                  <a:srgbClr val="333331"/>
                </a:solidFill>
                <a:ea typeface="Glacial Indifference Bold"/>
              </a:rPr>
              <a:t>  </a:t>
            </a:r>
            <a:r>
              <a:rPr lang="en-US" sz="3899" spc="350" dirty="0" err="1">
                <a:solidFill>
                  <a:srgbClr val="333331"/>
                </a:solidFill>
                <a:ea typeface="Glacial Indifference Bold"/>
              </a:rPr>
              <a:t>校長</a:t>
            </a:r>
            <a:endParaRPr lang="en-US" sz="3899" spc="350" dirty="0">
              <a:solidFill>
                <a:srgbClr val="333331"/>
              </a:solidFill>
              <a:ea typeface="Glacial Indifference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329211" y="1124886"/>
            <a:ext cx="6826279" cy="6668280"/>
            <a:chOff x="0" y="0"/>
            <a:chExt cx="4828540" cy="4716780"/>
          </a:xfrm>
        </p:grpSpPr>
        <p:sp>
          <p:nvSpPr>
            <p:cNvPr id="3" name="Freeform 3"/>
            <p:cNvSpPr/>
            <p:nvPr/>
          </p:nvSpPr>
          <p:spPr>
            <a:xfrm>
              <a:off x="0" y="-7620"/>
              <a:ext cx="4833620" cy="4726940"/>
            </a:xfrm>
            <a:custGeom>
              <a:avLst/>
              <a:gdLst/>
              <a:ahLst/>
              <a:cxnLst/>
              <a:rect l="l" t="t" r="r" b="b"/>
              <a:pathLst>
                <a:path w="4833620" h="472694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79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09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39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1" y="4281170"/>
                    <a:pt x="4535170" y="4335780"/>
                    <a:pt x="4491991" y="4382770"/>
                  </a:cubicBezTo>
                  <a:cubicBezTo>
                    <a:pt x="4453891" y="4424679"/>
                    <a:pt x="4411981" y="4466590"/>
                    <a:pt x="4345941" y="4467860"/>
                  </a:cubicBezTo>
                  <a:cubicBezTo>
                    <a:pt x="4330700" y="4467860"/>
                    <a:pt x="4316731" y="4483100"/>
                    <a:pt x="4301491" y="4490720"/>
                  </a:cubicBezTo>
                  <a:cubicBezTo>
                    <a:pt x="4236720" y="4518660"/>
                    <a:pt x="4169411" y="4542790"/>
                    <a:pt x="4105911" y="4573270"/>
                  </a:cubicBezTo>
                  <a:cubicBezTo>
                    <a:pt x="3989070" y="4629150"/>
                    <a:pt x="3863341" y="4638040"/>
                    <a:pt x="3737611" y="4643120"/>
                  </a:cubicBezTo>
                  <a:cubicBezTo>
                    <a:pt x="3689351" y="4645660"/>
                    <a:pt x="3639820" y="4641850"/>
                    <a:pt x="3591561" y="4645660"/>
                  </a:cubicBezTo>
                  <a:cubicBezTo>
                    <a:pt x="3567431" y="4646930"/>
                    <a:pt x="3544570" y="4658360"/>
                    <a:pt x="3521711" y="4663440"/>
                  </a:cubicBezTo>
                  <a:cubicBezTo>
                    <a:pt x="3511551" y="4665980"/>
                    <a:pt x="3501391" y="4664710"/>
                    <a:pt x="3489961" y="4665980"/>
                  </a:cubicBezTo>
                  <a:cubicBezTo>
                    <a:pt x="3474720" y="4667250"/>
                    <a:pt x="3459481" y="4671060"/>
                    <a:pt x="3444241" y="4669790"/>
                  </a:cubicBezTo>
                  <a:cubicBezTo>
                    <a:pt x="3429000" y="4667250"/>
                    <a:pt x="3418841" y="4662170"/>
                    <a:pt x="3416300" y="4662170"/>
                  </a:cubicBezTo>
                  <a:close/>
                </a:path>
              </a:pathLst>
            </a:custGeom>
            <a:blipFill>
              <a:blip r:embed="rId2"/>
              <a:stretch>
                <a:fillRect l="-2107" r="-1723" b="-6080"/>
              </a:stretch>
            </a:blip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p:blipFill>
        <p:spPr>
          <a:xfrm rot="-1591973">
            <a:off x="-1493256" y="-2203984"/>
            <a:ext cx="7315200" cy="38557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 rot="-2492045">
            <a:off x="686121" y="7182227"/>
            <a:ext cx="2555501" cy="54957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4435" t="92840" r="18902"/>
          <a:stretch>
            <a:fillRect/>
          </a:stretch>
        </p:blipFill>
        <p:spPr>
          <a:xfrm>
            <a:off x="424948" y="8014410"/>
            <a:ext cx="8634806" cy="804343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p:blipFill>
        <p:spPr>
          <a:xfrm>
            <a:off x="16389849" y="0"/>
            <a:ext cx="1738902" cy="1463839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3636191" y="7393374"/>
            <a:ext cx="4133598" cy="2850757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9530513" y="1738517"/>
            <a:ext cx="960851" cy="7854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580"/>
              </a:lnSpc>
            </a:pPr>
            <a:r>
              <a:rPr lang="en-US" sz="4700">
                <a:solidFill>
                  <a:srgbClr val="4062B7"/>
                </a:solidFill>
                <a:latin typeface="Caveat Brush Bold"/>
              </a:rPr>
              <a:t>1、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78159" y="1826464"/>
            <a:ext cx="6716063" cy="676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279"/>
              </a:lnSpc>
            </a:pPr>
            <a:r>
              <a:rPr lang="en-US" sz="4399" spc="-43" dirty="0" err="1">
                <a:solidFill>
                  <a:srgbClr val="4062B7"/>
                </a:solidFill>
                <a:ea typeface="Glacial Indifference"/>
              </a:rPr>
              <a:t>向導師、家長反映</a:t>
            </a:r>
            <a:endParaRPr lang="en-US" sz="4399" spc="-43" dirty="0">
              <a:solidFill>
                <a:srgbClr val="4062B7"/>
              </a:solidFill>
              <a:ea typeface="Glacial Indifference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9530513" y="3006383"/>
            <a:ext cx="960851" cy="7854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580"/>
              </a:lnSpc>
            </a:pPr>
            <a:r>
              <a:rPr lang="en-US" sz="4700">
                <a:solidFill>
                  <a:srgbClr val="4062B7"/>
                </a:solidFill>
                <a:latin typeface="Caveat Brush Bold"/>
              </a:rPr>
              <a:t>2、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304810" y="3157481"/>
            <a:ext cx="6716063" cy="676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279"/>
              </a:lnSpc>
            </a:pPr>
            <a:r>
              <a:rPr lang="en-US" sz="4399">
                <a:solidFill>
                  <a:srgbClr val="4062B7"/>
                </a:solidFill>
                <a:ea typeface="Glacial Indifference"/>
              </a:rPr>
              <a:t>在校園問卷中提出(高年級)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530513" y="4429125"/>
            <a:ext cx="1333960" cy="7854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580"/>
              </a:lnSpc>
            </a:pPr>
            <a:r>
              <a:rPr lang="en-US" sz="4700">
                <a:solidFill>
                  <a:srgbClr val="4062B7"/>
                </a:solidFill>
                <a:latin typeface="Caveat Brush Bold"/>
              </a:rPr>
              <a:t>3、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78159" y="4410075"/>
            <a:ext cx="6716063" cy="1545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59"/>
              </a:lnSpc>
            </a:pPr>
            <a:r>
              <a:rPr lang="en-US" sz="4399">
                <a:solidFill>
                  <a:srgbClr val="4062B7"/>
                </a:solidFill>
                <a:ea typeface="Glacial Indifference"/>
              </a:rPr>
              <a:t>向同學或好朋友求助，陪同一起告訴師長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530513" y="6240415"/>
            <a:ext cx="934915" cy="7854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580"/>
              </a:lnSpc>
            </a:pPr>
            <a:r>
              <a:rPr lang="en-US" sz="4700">
                <a:solidFill>
                  <a:srgbClr val="4062B7"/>
                </a:solidFill>
                <a:latin typeface="Caveat Brush Bold"/>
              </a:rPr>
              <a:t>4、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78159" y="6381750"/>
            <a:ext cx="6716063" cy="676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279"/>
              </a:lnSpc>
            </a:pPr>
            <a:r>
              <a:rPr lang="en-US" sz="4399">
                <a:solidFill>
                  <a:srgbClr val="4062B7"/>
                </a:solidFill>
                <a:ea typeface="Glacial Indifference"/>
              </a:rPr>
              <a:t>教育部反霸凌專線1953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9572190">
            <a:off x="15615835" y="-876739"/>
            <a:ext cx="2555501" cy="54957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16177846" y="7132729"/>
            <a:ext cx="1805253" cy="165426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9144000" y="3977677"/>
            <a:ext cx="1972661" cy="914597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 rot="-10132283">
            <a:off x="-444954" y="8629572"/>
            <a:ext cx="7315200" cy="385572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10"/>
          <a:srcRect l="19271" t="23362" r="33617" b="13823"/>
          <a:stretch>
            <a:fillRect/>
          </a:stretch>
        </p:blipFill>
        <p:spPr>
          <a:xfrm>
            <a:off x="9144000" y="2122338"/>
            <a:ext cx="7033846" cy="7033846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505495" y="403225"/>
            <a:ext cx="14230295" cy="10248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600"/>
              </a:lnSpc>
            </a:pPr>
            <a:r>
              <a:rPr lang="en-US" sz="6600" dirty="0" err="1">
                <a:solidFill>
                  <a:srgbClr val="4062B7"/>
                </a:solidFill>
                <a:ea typeface="王漢宗顏楷體 Italics"/>
              </a:rPr>
              <a:t>對抗網路霸凌－截圖、反映、找iWIN</a:t>
            </a:r>
            <a:endParaRPr lang="en-US" sz="6600" dirty="0">
              <a:solidFill>
                <a:srgbClr val="4062B7"/>
              </a:solidFill>
              <a:ea typeface="王漢宗顏楷體 Italics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05495" y="1860549"/>
            <a:ext cx="8638505" cy="632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449"/>
              </a:lnSpc>
            </a:pPr>
            <a:r>
              <a:rPr lang="en-US" sz="4999" spc="494">
                <a:solidFill>
                  <a:srgbClr val="333331"/>
                </a:solidFill>
                <a:latin typeface="Glacial Indifference Bold"/>
              </a:rPr>
              <a:t> 遭遇網路霸凌時，你可以：</a:t>
            </a:r>
          </a:p>
          <a:p>
            <a:pPr>
              <a:lnSpc>
                <a:spcPts val="8449"/>
              </a:lnSpc>
            </a:pPr>
            <a:r>
              <a:rPr lang="en-US" sz="4999" spc="494">
                <a:solidFill>
                  <a:srgbClr val="333331"/>
                </a:solidFill>
                <a:latin typeface="Glacial Indifference Bold"/>
              </a:rPr>
              <a:t> 1、截圖存檔，保留證據。​​</a:t>
            </a:r>
          </a:p>
          <a:p>
            <a:pPr>
              <a:lnSpc>
                <a:spcPts val="8449"/>
              </a:lnSpc>
            </a:pPr>
            <a:r>
              <a:rPr lang="en-US" sz="4999" spc="494">
                <a:solidFill>
                  <a:srgbClr val="333331"/>
                </a:solidFill>
                <a:latin typeface="Glacial Indifference Bold"/>
              </a:rPr>
              <a:t>2、終止對話，立即遠離。​</a:t>
            </a:r>
          </a:p>
          <a:p>
            <a:pPr>
              <a:lnSpc>
                <a:spcPts val="8449"/>
              </a:lnSpc>
            </a:pPr>
            <a:r>
              <a:rPr lang="en-US" sz="4999" spc="494">
                <a:solidFill>
                  <a:srgbClr val="333331"/>
                </a:solidFill>
                <a:latin typeface="Glacial Indifference Bold"/>
              </a:rPr>
              <a:t>3、阻斷霸凌，封鎖留言。​</a:t>
            </a:r>
          </a:p>
          <a:p>
            <a:pPr>
              <a:lnSpc>
                <a:spcPts val="8449"/>
              </a:lnSpc>
            </a:pPr>
            <a:r>
              <a:rPr lang="en-US" sz="4999" spc="494">
                <a:solidFill>
                  <a:srgbClr val="333331"/>
                </a:solidFill>
                <a:latin typeface="Glacial Indifference Bold"/>
              </a:rPr>
              <a:t>4、向師長求助，或至iWIN</a:t>
            </a:r>
          </a:p>
          <a:p>
            <a:pPr>
              <a:lnSpc>
                <a:spcPts val="8449"/>
              </a:lnSpc>
            </a:pPr>
            <a:r>
              <a:rPr lang="en-US" sz="4999" spc="494">
                <a:solidFill>
                  <a:srgbClr val="333331"/>
                </a:solidFill>
                <a:latin typeface="Glacial Indifference Bold"/>
              </a:rPr>
              <a:t>     </a:t>
            </a:r>
            <a:r>
              <a:rPr lang="en-US" sz="4999" spc="494">
                <a:solidFill>
                  <a:srgbClr val="333331"/>
                </a:solidFill>
                <a:ea typeface="Glacial Indifference Bold"/>
              </a:rPr>
              <a:t>申訴。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2154866">
            <a:off x="665288" y="753554"/>
            <a:ext cx="4349599" cy="4025356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3747186" y="7668156"/>
            <a:ext cx="1266333" cy="1590144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 rot="1038245">
            <a:off x="16572609" y="8026952"/>
            <a:ext cx="1373382" cy="1335926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 rot="-1399069">
            <a:off x="455780" y="6750943"/>
            <a:ext cx="2555501" cy="54957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 rot="1253409">
            <a:off x="13032338" y="-1569619"/>
            <a:ext cx="7315200" cy="385572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12"/>
          <a:srcRect l="5771" t="19971" r="65892" b="61622"/>
          <a:stretch>
            <a:fillRect/>
          </a:stretch>
        </p:blipFill>
        <p:spPr>
          <a:xfrm>
            <a:off x="1498488" y="3239862"/>
            <a:ext cx="4992230" cy="2432112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6892143" y="1763393"/>
            <a:ext cx="10060191" cy="70208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002"/>
              </a:lnSpc>
            </a:pPr>
            <a:r>
              <a:rPr lang="en-US" sz="5299" dirty="0" err="1">
                <a:solidFill>
                  <a:srgbClr val="000000"/>
                </a:solidFill>
                <a:latin typeface="Glacial Indifference"/>
              </a:rPr>
              <a:t>iWIN是網路內容防護機構</a:t>
            </a:r>
            <a:endParaRPr lang="en-US" sz="5299" dirty="0">
              <a:solidFill>
                <a:srgbClr val="000000"/>
              </a:solidFill>
              <a:latin typeface="Glacial Indifference"/>
            </a:endParaRPr>
          </a:p>
          <a:p>
            <a:pPr>
              <a:lnSpc>
                <a:spcPts val="8002"/>
              </a:lnSpc>
            </a:pPr>
            <a:r>
              <a:rPr lang="en-US" sz="5299" dirty="0">
                <a:solidFill>
                  <a:srgbClr val="000000"/>
                </a:solidFill>
                <a:ea typeface="Glacial Indifference"/>
              </a:rPr>
              <a:t>為防止兒童及少年接觸有害其身心發展之網際網路內容，依兒少法第46條授權， </a:t>
            </a:r>
            <a:r>
              <a:rPr lang="en-US" sz="5299" dirty="0" err="1">
                <a:solidFill>
                  <a:srgbClr val="000000"/>
                </a:solidFill>
                <a:ea typeface="Glacial Indifference"/>
              </a:rPr>
              <a:t>由國家通訊傳播委員會邀請衛福部、教育部、文化部、內政部警政署及數發部等主管機關共同籌設</a:t>
            </a:r>
            <a:r>
              <a:rPr lang="en-US" sz="5299" dirty="0">
                <a:solidFill>
                  <a:srgbClr val="000000"/>
                </a:solidFill>
                <a:ea typeface="Glacial Indifference"/>
              </a:rPr>
              <a:t>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2154866">
            <a:off x="665288" y="753554"/>
            <a:ext cx="4349599" cy="4025356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3747186" y="7668156"/>
            <a:ext cx="1266333" cy="1590144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 rot="1038245">
            <a:off x="16572609" y="8026952"/>
            <a:ext cx="1373382" cy="1335926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 rot="-1399069">
            <a:off x="455780" y="6750943"/>
            <a:ext cx="2555501" cy="54957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 rot="1253409">
            <a:off x="13032338" y="-1569619"/>
            <a:ext cx="7315200" cy="385572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5013519" y="342900"/>
            <a:ext cx="794048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sz="60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防制學生藥物濫用</a:t>
            </a:r>
            <a:endParaRPr lang="zh-CN" altLang="en-US" sz="6000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0" name="圖片 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119" y="1453392"/>
            <a:ext cx="11509373" cy="7836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3777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2154866">
            <a:off x="665288" y="753554"/>
            <a:ext cx="4349599" cy="4025356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3747186" y="7668156"/>
            <a:ext cx="1266333" cy="1590144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 rot="1038245">
            <a:off x="16572609" y="8026952"/>
            <a:ext cx="1373382" cy="1335926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 rot="-1399069">
            <a:off x="455780" y="6750943"/>
            <a:ext cx="2555501" cy="54957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 rot="1253409">
            <a:off x="13032338" y="-1569619"/>
            <a:ext cx="7315200" cy="385572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5013519" y="342900"/>
            <a:ext cx="794048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sz="60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防制學生藥物濫用</a:t>
            </a:r>
            <a:endParaRPr lang="zh-CN" altLang="en-US" sz="6000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TextBox 8"/>
          <p:cNvSpPr txBox="1"/>
          <p:nvPr/>
        </p:nvSpPr>
        <p:spPr>
          <a:xfrm>
            <a:off x="4724400" y="1763393"/>
            <a:ext cx="13182599" cy="66479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zh-TW" altLang="en-US" sz="5400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提醒同學：</a:t>
            </a:r>
          </a:p>
          <a:p>
            <a:pPr>
              <a:spcBef>
                <a:spcPct val="0"/>
              </a:spcBef>
            </a:pPr>
            <a:r>
              <a:rPr lang="en-US" altLang="zh-TW" sz="5400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1.</a:t>
            </a:r>
            <a:r>
              <a:rPr lang="zh-TW" altLang="en-US" sz="5400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不隨意接受已開封或他人送的飲料；</a:t>
            </a:r>
          </a:p>
          <a:p>
            <a:pPr>
              <a:spcBef>
                <a:spcPct val="0"/>
              </a:spcBef>
            </a:pPr>
            <a:r>
              <a:rPr lang="en-US" altLang="zh-TW" sz="5400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2.</a:t>
            </a:r>
            <a:r>
              <a:rPr lang="zh-TW" altLang="en-US" sz="5400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不吃來路不明或標榜神奇效果的產品或藥品或飲料；</a:t>
            </a:r>
          </a:p>
          <a:p>
            <a:pPr>
              <a:spcBef>
                <a:spcPct val="0"/>
              </a:spcBef>
            </a:pPr>
            <a:r>
              <a:rPr lang="en-US" altLang="zh-TW" sz="5400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3.</a:t>
            </a:r>
            <a:r>
              <a:rPr lang="zh-TW" altLang="en-US" sz="5400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不接受陌生人免費試用或兜售香菸、即溶包及飲料等；</a:t>
            </a:r>
          </a:p>
          <a:p>
            <a:pPr>
              <a:spcBef>
                <a:spcPct val="0"/>
              </a:spcBef>
            </a:pPr>
            <a:r>
              <a:rPr lang="en-US" altLang="zh-TW" sz="5400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4.</a:t>
            </a:r>
            <a:r>
              <a:rPr lang="zh-TW" altLang="en-US" sz="5400" dirty="0">
                <a:solidFill>
                  <a:srgbClr val="00206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要提高警覺，自己隨身的飲料，應保持在視線範圍內。</a:t>
            </a:r>
            <a:endParaRPr lang="zh-TW" altLang="en-US" sz="5400" dirty="0">
              <a:solidFill>
                <a:srgbClr val="00206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946604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2154866">
            <a:off x="665288" y="753554"/>
            <a:ext cx="4349599" cy="4025356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3747186" y="7668156"/>
            <a:ext cx="1266333" cy="1590144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 rot="1038245">
            <a:off x="16572609" y="8026952"/>
            <a:ext cx="1373382" cy="1335926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 rot="-1399069">
            <a:off x="455780" y="6750943"/>
            <a:ext cx="2555501" cy="54957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 rot="1253409">
            <a:off x="13032338" y="-1569619"/>
            <a:ext cx="7315200" cy="385572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4517807" y="342900"/>
            <a:ext cx="843619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sz="60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防治數位</a:t>
            </a:r>
            <a:r>
              <a:rPr lang="en-US" altLang="zh-TW" sz="60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60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網路性別暴力</a:t>
            </a:r>
            <a:endParaRPr lang="zh-CN" altLang="en-US" sz="6000" dirty="0">
              <a:solidFill>
                <a:srgbClr val="002060"/>
              </a:solidFill>
              <a:latin typeface="新蒂黑板报" panose="03000600000000000000" pitchFamily="66" charset="-122"/>
              <a:ea typeface="新蒂黑板报" panose="03000600000000000000" pitchFamily="66" charset="-122"/>
              <a:cs typeface="+mn-ea"/>
              <a:sym typeface="+mn-lt"/>
            </a:endParaRPr>
          </a:p>
        </p:txBody>
      </p:sp>
      <p:pic>
        <p:nvPicPr>
          <p:cNvPr id="10" name="圖片 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4587" y="1409912"/>
            <a:ext cx="6544351" cy="8703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03844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2154866">
            <a:off x="665288" y="753554"/>
            <a:ext cx="4349599" cy="4025356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3747186" y="7668156"/>
            <a:ext cx="1266333" cy="1590144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 rot="1038245">
            <a:off x="16572609" y="8026952"/>
            <a:ext cx="1373382" cy="1335926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 rot="-1399069">
            <a:off x="455780" y="6750943"/>
            <a:ext cx="2555501" cy="54957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 rot="1253409">
            <a:off x="13032338" y="-1569619"/>
            <a:ext cx="7315200" cy="385572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4517807" y="342900"/>
            <a:ext cx="843619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sz="60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防治數位</a:t>
            </a:r>
            <a:r>
              <a:rPr lang="en-US" altLang="zh-TW" sz="60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60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網路性別暴力</a:t>
            </a:r>
            <a:endParaRPr lang="zh-CN" altLang="en-US" sz="6000" dirty="0">
              <a:solidFill>
                <a:srgbClr val="002060"/>
              </a:solidFill>
              <a:latin typeface="新蒂黑板报" panose="03000600000000000000" pitchFamily="66" charset="-122"/>
              <a:ea typeface="新蒂黑板报" panose="03000600000000000000" pitchFamily="66" charset="-122"/>
              <a:cs typeface="+mn-ea"/>
              <a:sym typeface="+mn-lt"/>
            </a:endParaRPr>
          </a:p>
        </p:txBody>
      </p:sp>
      <p:pic>
        <p:nvPicPr>
          <p:cNvPr id="11" name="圖片 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950" y="1557338"/>
            <a:ext cx="9299138" cy="6295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圖片 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3088" y="4076700"/>
            <a:ext cx="8111964" cy="562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53267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2154866">
            <a:off x="199458" y="349568"/>
            <a:ext cx="704915" cy="652366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-81251" y="73210"/>
            <a:ext cx="1266333" cy="1590144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 rot="1038245">
            <a:off x="16572609" y="8026952"/>
            <a:ext cx="1373382" cy="1335926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 rot="-1399069">
            <a:off x="542200" y="6616367"/>
            <a:ext cx="2555501" cy="54957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 rot="1253409">
            <a:off x="13032338" y="-1569619"/>
            <a:ext cx="7315200" cy="385572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1142281" y="1823100"/>
            <a:ext cx="16003439" cy="27862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199"/>
              </a:lnSpc>
            </a:pPr>
            <a:r>
              <a:rPr lang="en-US" sz="8115" dirty="0" smtClean="0">
                <a:solidFill>
                  <a:srgbClr val="4062B7"/>
                </a:solidFill>
                <a:latin typeface="Caveat Brush"/>
              </a:rPr>
              <a:t>  </a:t>
            </a:r>
            <a:r>
              <a:rPr lang="zh-TW" altLang="en-US" sz="8115" dirty="0" smtClean="0">
                <a:solidFill>
                  <a:srgbClr val="4062B7"/>
                </a:solidFill>
                <a:latin typeface="Caveat Brush"/>
              </a:rPr>
              <a:t>大成</a:t>
            </a:r>
            <a:r>
              <a:rPr lang="en-US" sz="8115" dirty="0" err="1" smtClean="0">
                <a:solidFill>
                  <a:srgbClr val="4062B7"/>
                </a:solidFill>
                <a:latin typeface="Caveat Brush"/>
              </a:rPr>
              <a:t>國小</a:t>
            </a:r>
            <a:r>
              <a:rPr lang="en-US" sz="8115" dirty="0" smtClean="0">
                <a:solidFill>
                  <a:srgbClr val="4062B7"/>
                </a:solidFill>
                <a:latin typeface="Caveat Brush"/>
              </a:rPr>
              <a:t>  </a:t>
            </a:r>
            <a:r>
              <a:rPr lang="en-US" sz="8115" dirty="0">
                <a:solidFill>
                  <a:srgbClr val="4062B7"/>
                </a:solidFill>
                <a:latin typeface="Caveat Brush"/>
              </a:rPr>
              <a:t>111學年度下學期  </a:t>
            </a:r>
          </a:p>
          <a:p>
            <a:pPr algn="ctr">
              <a:lnSpc>
                <a:spcPts val="11199"/>
              </a:lnSpc>
            </a:pPr>
            <a:r>
              <a:rPr lang="en-US" sz="8115" dirty="0" err="1">
                <a:solidFill>
                  <a:srgbClr val="4062B7"/>
                </a:solidFill>
                <a:ea typeface="Caveat Brush"/>
              </a:rPr>
              <a:t>友善校園週宣導</a:t>
            </a:r>
            <a:endParaRPr lang="en-US" sz="8115" dirty="0">
              <a:solidFill>
                <a:srgbClr val="4062B7"/>
              </a:solidFill>
              <a:ea typeface="Caveat Brush"/>
            </a:endParaR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rcRect/>
          <a:stretch>
            <a:fillRect/>
          </a:stretch>
        </p:blipFill>
        <p:spPr>
          <a:xfrm>
            <a:off x="5486400" y="6620258"/>
            <a:ext cx="7315200" cy="151790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6"/>
              </a:ext>
            </a:extLst>
          </a:blip>
          <a:srcRect/>
          <a:stretch>
            <a:fillRect/>
          </a:stretch>
        </p:blipFill>
        <p:spPr>
          <a:xfrm>
            <a:off x="2569028" y="6049800"/>
            <a:ext cx="2348873" cy="2088362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6834992" y="7035353"/>
            <a:ext cx="4618016" cy="802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76"/>
              </a:lnSpc>
            </a:pPr>
            <a:r>
              <a:rPr lang="en-US" sz="6036">
                <a:solidFill>
                  <a:srgbClr val="000000"/>
                </a:solidFill>
                <a:ea typeface="Chewy"/>
              </a:rPr>
              <a:t>學務處宣導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5400000">
            <a:off x="-1415319" y="3192008"/>
            <a:ext cx="4891838" cy="4527174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84688">
            <a:off x="1048897" y="1325322"/>
            <a:ext cx="8076807" cy="158507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84688">
            <a:off x="1046997" y="3458851"/>
            <a:ext cx="8076807" cy="158507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84688">
            <a:off x="1048892" y="5554807"/>
            <a:ext cx="8074915" cy="1584702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11035114" y="7821737"/>
            <a:ext cx="5571662" cy="1209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99"/>
              </a:lnSpc>
            </a:pPr>
            <a:r>
              <a:rPr lang="en-US" sz="7999">
                <a:solidFill>
                  <a:srgbClr val="4062B7"/>
                </a:solidFill>
                <a:latin typeface="Caveat Brush"/>
              </a:rPr>
              <a:t>Lesson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 rot="8627142">
            <a:off x="15981550" y="-1521763"/>
            <a:ext cx="2555501" cy="54957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 rot="9208026">
            <a:off x="11954751" y="8914513"/>
            <a:ext cx="7315200" cy="385572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84688">
            <a:off x="1046997" y="7706973"/>
            <a:ext cx="8076807" cy="1585073"/>
          </a:xfrm>
          <a:prstGeom prst="rect">
            <a:avLst/>
          </a:prstGeom>
        </p:spPr>
      </p:pic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12251012" y="6588748"/>
            <a:ext cx="3912071" cy="3821524"/>
            <a:chOff x="0" y="0"/>
            <a:chExt cx="4828540" cy="4716780"/>
          </a:xfrm>
        </p:grpSpPr>
        <p:sp>
          <p:nvSpPr>
            <p:cNvPr id="11" name="Freeform 11"/>
            <p:cNvSpPr/>
            <p:nvPr/>
          </p:nvSpPr>
          <p:spPr>
            <a:xfrm>
              <a:off x="0" y="-7620"/>
              <a:ext cx="4833620" cy="4726940"/>
            </a:xfrm>
            <a:custGeom>
              <a:avLst/>
              <a:gdLst/>
              <a:ahLst/>
              <a:cxnLst/>
              <a:rect l="l" t="t" r="r" b="b"/>
              <a:pathLst>
                <a:path w="4833620" h="472694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79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09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39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1" y="4281170"/>
                    <a:pt x="4535170" y="4335780"/>
                    <a:pt x="4491991" y="4382770"/>
                  </a:cubicBezTo>
                  <a:cubicBezTo>
                    <a:pt x="4453891" y="4424679"/>
                    <a:pt x="4411981" y="4466590"/>
                    <a:pt x="4345941" y="4467860"/>
                  </a:cubicBezTo>
                  <a:cubicBezTo>
                    <a:pt x="4330700" y="4467860"/>
                    <a:pt x="4316731" y="4483100"/>
                    <a:pt x="4301491" y="4490720"/>
                  </a:cubicBezTo>
                  <a:cubicBezTo>
                    <a:pt x="4236720" y="4518660"/>
                    <a:pt x="4169411" y="4542790"/>
                    <a:pt x="4105911" y="4573270"/>
                  </a:cubicBezTo>
                  <a:cubicBezTo>
                    <a:pt x="3989070" y="4629150"/>
                    <a:pt x="3863341" y="4638040"/>
                    <a:pt x="3737611" y="4643120"/>
                  </a:cubicBezTo>
                  <a:cubicBezTo>
                    <a:pt x="3689351" y="4645660"/>
                    <a:pt x="3639820" y="4641850"/>
                    <a:pt x="3591561" y="4645660"/>
                  </a:cubicBezTo>
                  <a:cubicBezTo>
                    <a:pt x="3567431" y="4646930"/>
                    <a:pt x="3544570" y="4658360"/>
                    <a:pt x="3521711" y="4663440"/>
                  </a:cubicBezTo>
                  <a:cubicBezTo>
                    <a:pt x="3511551" y="4665980"/>
                    <a:pt x="3501391" y="4664710"/>
                    <a:pt x="3489961" y="4665980"/>
                  </a:cubicBezTo>
                  <a:cubicBezTo>
                    <a:pt x="3474720" y="4667250"/>
                    <a:pt x="3459481" y="4671060"/>
                    <a:pt x="3444241" y="4669790"/>
                  </a:cubicBezTo>
                  <a:cubicBezTo>
                    <a:pt x="3429000" y="4667250"/>
                    <a:pt x="3418841" y="4662170"/>
                    <a:pt x="3416300" y="4662170"/>
                  </a:cubicBezTo>
                  <a:close/>
                </a:path>
              </a:pathLst>
            </a:custGeom>
            <a:blipFill>
              <a:blip r:embed="rId10"/>
              <a:stretch>
                <a:fillRect l="-456" r="-456"/>
              </a:stretch>
            </a:blipFill>
          </p:spPr>
        </p:sp>
      </p:grpSp>
      <p:pic>
        <p:nvPicPr>
          <p:cNvPr id="12" name="Picture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rcRect/>
          <a:stretch>
            <a:fillRect/>
          </a:stretch>
        </p:blipFill>
        <p:spPr>
          <a:xfrm>
            <a:off x="10197041" y="952230"/>
            <a:ext cx="2053971" cy="41148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rcRect/>
          <a:stretch>
            <a:fillRect/>
          </a:stretch>
        </p:blipFill>
        <p:spPr>
          <a:xfrm>
            <a:off x="15612351" y="1960858"/>
            <a:ext cx="2356239" cy="2796722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12251012" y="3359616"/>
            <a:ext cx="3607650" cy="2795929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1451549" y="4076999"/>
            <a:ext cx="7883571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>
                <a:solidFill>
                  <a:srgbClr val="4B4B4B"/>
                </a:solidFill>
                <a:latin typeface="Glacial Indifference"/>
              </a:rPr>
              <a:t>2.勤洗手，注意手部衛生、咳嗽禮節。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37274" y="5832197"/>
            <a:ext cx="7267702" cy="12127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896"/>
              </a:lnSpc>
            </a:pPr>
            <a:r>
              <a:rPr lang="en-US" sz="3600">
                <a:solidFill>
                  <a:srgbClr val="4B4B4B"/>
                </a:solidFill>
                <a:latin typeface="Glacial Indifference"/>
              </a:rPr>
              <a:t>3.如有呼吸道症狀，請在家休息或儘 </a:t>
            </a:r>
          </a:p>
          <a:p>
            <a:pPr>
              <a:lnSpc>
                <a:spcPts val="4896"/>
              </a:lnSpc>
            </a:pPr>
            <a:r>
              <a:rPr lang="en-US" sz="3600">
                <a:solidFill>
                  <a:srgbClr val="4B4B4B"/>
                </a:solidFill>
                <a:latin typeface="Glacial Indifference"/>
              </a:rPr>
              <a:t>   速就醫。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51549" y="8172450"/>
            <a:ext cx="7267702" cy="1085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20"/>
              </a:lnSpc>
            </a:pPr>
            <a:r>
              <a:rPr lang="en-US" sz="3600">
                <a:solidFill>
                  <a:srgbClr val="4B4B4B"/>
                </a:solidFill>
                <a:latin typeface="Glacial Indifference"/>
              </a:rPr>
              <a:t>4.如確診，請儘速就醫並通知班級導 </a:t>
            </a:r>
          </a:p>
          <a:p>
            <a:pPr>
              <a:lnSpc>
                <a:spcPts val="4320"/>
              </a:lnSpc>
            </a:pPr>
            <a:r>
              <a:rPr lang="en-US" sz="3600">
                <a:solidFill>
                  <a:srgbClr val="4B4B4B"/>
                </a:solidFill>
                <a:latin typeface="Glacial Indifference"/>
              </a:rPr>
              <a:t>   師。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59294" y="1959441"/>
            <a:ext cx="7265802" cy="1085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 spc="-36">
                <a:solidFill>
                  <a:srgbClr val="4B4B4B"/>
                </a:solidFill>
                <a:latin typeface="Glacial Indifference"/>
              </a:rPr>
              <a:t>1.出入人多的地方，口罩要戴好。</a:t>
            </a:r>
          </a:p>
          <a:p>
            <a:pPr algn="ctr">
              <a:lnSpc>
                <a:spcPts val="4320"/>
              </a:lnSpc>
            </a:pPr>
            <a:endParaRPr lang="en-US" sz="3600" spc="-36">
              <a:solidFill>
                <a:srgbClr val="4B4B4B"/>
              </a:solidFill>
              <a:latin typeface="Glacial Indifferenc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1591973">
            <a:off x="-1493256" y="-2203984"/>
            <a:ext cx="7315200" cy="385572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8627142">
            <a:off x="15507404" y="-1196905"/>
            <a:ext cx="2555501" cy="54957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9208026">
            <a:off x="11902400" y="8918347"/>
            <a:ext cx="7315200" cy="38557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-2492045">
            <a:off x="686121" y="7182227"/>
            <a:ext cx="2555501" cy="54957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rcRect l="871" r="871"/>
          <a:stretch>
            <a:fillRect/>
          </a:stretch>
        </p:blipFill>
        <p:spPr>
          <a:xfrm>
            <a:off x="2221603" y="1028700"/>
            <a:ext cx="13844794" cy="82296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p:blipFill>
        <p:spPr>
          <a:xfrm rot="-939677">
            <a:off x="924807" y="3889956"/>
            <a:ext cx="1358386" cy="2507089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p:blipFill>
        <p:spPr>
          <a:xfrm rot="1355460" flipH="1">
            <a:off x="16004257" y="5237044"/>
            <a:ext cx="1405271" cy="259362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15916207" y="4336771"/>
            <a:ext cx="3224506" cy="2984134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-1591973">
            <a:off x="-1493256" y="-2203984"/>
            <a:ext cx="7315200" cy="385572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 rot="-2492045">
            <a:off x="527643" y="6716554"/>
            <a:ext cx="2555501" cy="54957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2371793" y="1028700"/>
            <a:ext cx="13544414" cy="8173046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3697331" y="1028700"/>
            <a:ext cx="1773083" cy="247550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550845" y="2134847"/>
            <a:ext cx="3501039" cy="3240052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flipH="1">
            <a:off x="14238779" y="1870162"/>
            <a:ext cx="3787044" cy="3504737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-1399069">
            <a:off x="73759" y="6716554"/>
            <a:ext cx="2555501" cy="54957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1835223" flipH="1">
            <a:off x="15471975" y="6844357"/>
            <a:ext cx="2555501" cy="54957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p:blipFill>
        <p:spPr>
          <a:xfrm>
            <a:off x="3815481" y="8457451"/>
            <a:ext cx="2340855" cy="1360622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8415004" y="8342848"/>
            <a:ext cx="1460655" cy="1589828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12450648" y="8342848"/>
            <a:ext cx="1788131" cy="1584731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402702" y="647786"/>
            <a:ext cx="9482596" cy="1222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8000">
                <a:solidFill>
                  <a:srgbClr val="4062B7"/>
                </a:solidFill>
                <a:ea typeface="王漢宗特黑體"/>
              </a:rPr>
              <a:t>校園空間開放規定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rcRect/>
          <a:stretch>
            <a:fillRect/>
          </a:stretch>
        </p:blipFill>
        <p:spPr>
          <a:xfrm>
            <a:off x="12136893" y="7871358"/>
            <a:ext cx="2415642" cy="2415642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rcRect/>
          <a:stretch>
            <a:fillRect/>
          </a:stretch>
        </p:blipFill>
        <p:spPr>
          <a:xfrm>
            <a:off x="7937511" y="7871358"/>
            <a:ext cx="2415642" cy="2415642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rcRect/>
          <a:stretch>
            <a:fillRect/>
          </a:stretch>
        </p:blipFill>
        <p:spPr>
          <a:xfrm>
            <a:off x="3740694" y="7805606"/>
            <a:ext cx="2415642" cy="2415642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4043777" y="1870162"/>
            <a:ext cx="10508757" cy="57117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4000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z="4000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中午</a:t>
            </a:r>
            <a:r>
              <a:rPr lang="en-US" altLang="zh-TW" sz="4000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</a:t>
            </a:r>
            <a:r>
              <a:rPr lang="zh-TW" altLang="en-US" sz="4000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en-US" altLang="zh-TW" sz="4000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30-13</a:t>
            </a:r>
            <a:r>
              <a:rPr lang="zh-TW" altLang="en-US" sz="4000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en-US" altLang="zh-TW" sz="4000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15</a:t>
            </a:r>
          </a:p>
          <a:p>
            <a:r>
              <a:rPr lang="zh-TW" altLang="en-US" sz="4000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活動中心、遊戲器材區、操場、生態池不開放</a:t>
            </a:r>
            <a:endParaRPr lang="en-US" altLang="zh-TW" sz="4000" dirty="0" smtClean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4000" dirty="0" smtClean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4000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sz="4000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用完餐休息區域</a:t>
            </a:r>
            <a:endParaRPr lang="en-US" altLang="zh-TW" sz="4000" dirty="0" smtClean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4000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班級教室、班級走廊及教師指定區域，僅開放靜態活動</a:t>
            </a:r>
            <a:endParaRPr lang="en-US" altLang="zh-TW" sz="4000" dirty="0" smtClean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sz="33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39875" t="34422"/>
          <a:stretch>
            <a:fillRect/>
          </a:stretch>
        </p:blipFill>
        <p:spPr>
          <a:xfrm rot="-2700000">
            <a:off x="12563812" y="6185585"/>
            <a:ext cx="1844802" cy="1931615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767618" y="6381160"/>
            <a:ext cx="8449039" cy="1788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00"/>
              </a:lnSpc>
            </a:pPr>
            <a:r>
              <a:rPr lang="en-US" sz="13400">
                <a:solidFill>
                  <a:srgbClr val="333331"/>
                </a:solidFill>
                <a:latin typeface="Caveat Brush"/>
              </a:rPr>
              <a:t>Thank You!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39875" t="34422"/>
          <a:stretch>
            <a:fillRect/>
          </a:stretch>
        </p:blipFill>
        <p:spPr>
          <a:xfrm rot="2583084" flipH="1">
            <a:off x="3877570" y="6284329"/>
            <a:ext cx="1844802" cy="1931615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5475215" y="1701428"/>
            <a:ext cx="7033846" cy="41148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 rot="-1591973">
            <a:off x="-1623706" y="-2753677"/>
            <a:ext cx="7315200" cy="385572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 rot="-1591973" flipH="1" flipV="1">
            <a:off x="12364631" y="8895964"/>
            <a:ext cx="7315200" cy="385572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 rot="-1364722">
            <a:off x="308373" y="7373453"/>
            <a:ext cx="1913382" cy="41148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 rot="9572190">
            <a:off x="16168775" y="-1316514"/>
            <a:ext cx="2181049" cy="4690429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>
            <a:off x="13696703" y="1701428"/>
            <a:ext cx="3775731" cy="3178479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 flipH="1">
            <a:off x="815566" y="1701428"/>
            <a:ext cx="3775731" cy="3178479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rcRect/>
          <a:stretch>
            <a:fillRect/>
          </a:stretch>
        </p:blipFill>
        <p:spPr>
          <a:xfrm>
            <a:off x="7250556" y="2487472"/>
            <a:ext cx="3483165" cy="254271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263</Words>
  <Application>Microsoft Office PowerPoint</Application>
  <PresentationFormat>自訂</PresentationFormat>
  <Paragraphs>46</Paragraphs>
  <Slides>14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15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14</vt:i4>
      </vt:variant>
    </vt:vector>
  </HeadingPairs>
  <TitlesOfParts>
    <vt:vector size="30" baseType="lpstr">
      <vt:lpstr>王漢宗特黑體</vt:lpstr>
      <vt:lpstr>Chewy</vt:lpstr>
      <vt:lpstr>王漢宗顏楷體 Italics</vt:lpstr>
      <vt:lpstr>DFKai-SB</vt:lpstr>
      <vt:lpstr>新蒂黑板报</vt:lpstr>
      <vt:lpstr>Caveat Brush Bold</vt:lpstr>
      <vt:lpstr>宋体</vt:lpstr>
      <vt:lpstr>微軟正黑體</vt:lpstr>
      <vt:lpstr>Caveat Brush</vt:lpstr>
      <vt:lpstr>DFKai-SB</vt:lpstr>
      <vt:lpstr>Arial</vt:lpstr>
      <vt:lpstr>Glacial Indifference</vt:lpstr>
      <vt:lpstr>新細明體</vt:lpstr>
      <vt:lpstr>Calibri</vt:lpstr>
      <vt:lpstr>Glacial Indifference Bold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廣興國小111下友善校園週宣導</dc:title>
  <dc:creator>user</dc:creator>
  <cp:lastModifiedBy>user</cp:lastModifiedBy>
  <cp:revision>4</cp:revision>
  <dcterms:created xsi:type="dcterms:W3CDTF">2006-08-16T00:00:00Z</dcterms:created>
  <dcterms:modified xsi:type="dcterms:W3CDTF">2023-02-13T06:33:49Z</dcterms:modified>
  <dc:identifier>DAFZ2_Jq-FY</dc:identifier>
</cp:coreProperties>
</file>