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3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69" d="100"/>
          <a:sy n="69" d="100"/>
        </p:scale>
        <p:origin x="5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8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69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69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69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9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3412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5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48596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48597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104859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t>8/27/2020</a:t>
            </a:fld>
            <a:endParaRPr lang="en-US" dirty="0"/>
          </a:p>
        </p:txBody>
      </p:sp>
      <p:sp>
        <p:nvSpPr>
          <p:cNvPr id="104859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4860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48663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104866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104866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t>8/27/2020</a:t>
            </a:fld>
            <a:endParaRPr lang="en-US" dirty="0"/>
          </a:p>
        </p:txBody>
      </p:sp>
      <p:sp>
        <p:nvSpPr>
          <p:cNvPr id="104866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4866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5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48626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48627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1048628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</a:lvl1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104862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t>8/27/2020</a:t>
            </a:fld>
            <a:endParaRPr lang="en-US" dirty="0"/>
          </a:p>
        </p:txBody>
      </p:sp>
      <p:sp>
        <p:nvSpPr>
          <p:cNvPr id="104863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4863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6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48657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48658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</a:lvl1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1048659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t>8/27/2020</a:t>
            </a:fld>
            <a:endParaRPr lang="en-US" dirty="0"/>
          </a:p>
        </p:txBody>
      </p:sp>
      <p:sp>
        <p:nvSpPr>
          <p:cNvPr id="1048660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4866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9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4862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48621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04862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t>8/27/2020</a:t>
            </a:fld>
            <a:endParaRPr lang="en-US" dirty="0"/>
          </a:p>
        </p:txBody>
      </p:sp>
      <p:sp>
        <p:nvSpPr>
          <p:cNvPr id="104862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4862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5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48676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48677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04867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t>8/27/2020</a:t>
            </a:fld>
            <a:endParaRPr lang="en-US" dirty="0"/>
          </a:p>
        </p:txBody>
      </p:sp>
      <p:sp>
        <p:nvSpPr>
          <p:cNvPr id="104867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4868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4858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4858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04858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t>8/27/2020</a:t>
            </a:fld>
            <a:endParaRPr lang="en-US" dirty="0"/>
          </a:p>
        </p:txBody>
      </p:sp>
      <p:sp>
        <p:nvSpPr>
          <p:cNvPr id="104858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4858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8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48639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48640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104864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t>8/27/2020</a:t>
            </a:fld>
            <a:endParaRPr lang="en-US" dirty="0"/>
          </a:p>
        </p:txBody>
      </p:sp>
      <p:sp>
        <p:nvSpPr>
          <p:cNvPr id="104864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4864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486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48670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048671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04867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t>8/27/2020</a:t>
            </a:fld>
            <a:endParaRPr lang="en-US" dirty="0"/>
          </a:p>
        </p:txBody>
      </p:sp>
      <p:sp>
        <p:nvSpPr>
          <p:cNvPr id="104867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4867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4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486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48646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1048647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048648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1048649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048650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t>8/27/2020</a:t>
            </a:fld>
            <a:endParaRPr lang="en-US" dirty="0"/>
          </a:p>
        </p:txBody>
      </p:sp>
      <p:sp>
        <p:nvSpPr>
          <p:cNvPr id="1048651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48652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4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4861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48616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t>8/27/2020</a:t>
            </a:fld>
            <a:endParaRPr lang="en-US" dirty="0"/>
          </a:p>
        </p:txBody>
      </p:sp>
      <p:sp>
        <p:nvSpPr>
          <p:cNvPr id="1048617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4861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t>8/27/2020</a:t>
            </a:fld>
            <a:endParaRPr lang="en-US" dirty="0"/>
          </a:p>
        </p:txBody>
      </p:sp>
      <p:sp>
        <p:nvSpPr>
          <p:cNvPr id="104865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4865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1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4868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4868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04868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104868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t>8/27/2020</a:t>
            </a:fld>
            <a:endParaRPr lang="en-US" dirty="0"/>
          </a:p>
        </p:txBody>
      </p:sp>
      <p:sp>
        <p:nvSpPr>
          <p:cNvPr id="104868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4868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48633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104863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104863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t>8/27/2020</a:t>
            </a:fld>
            <a:endParaRPr lang="en-US" dirty="0"/>
          </a:p>
        </p:txBody>
      </p:sp>
      <p:sp>
        <p:nvSpPr>
          <p:cNvPr id="104863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4863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48577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04857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48579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t>8/27/2020</a:t>
            </a:fld>
            <a:endParaRPr lang="en-US" dirty="0"/>
          </a:p>
        </p:txBody>
      </p:sp>
      <p:sp>
        <p:nvSpPr>
          <p:cNvPr id="104858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moola0920@gamil.com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1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正向管教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 smtClean="0"/>
              <a:t>通報責任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 smtClean="0"/>
              <a:t>性別平等</a:t>
            </a:r>
            <a:endParaRPr lang="zh-TW" altLang="en-US" dirty="0"/>
          </a:p>
        </p:txBody>
      </p:sp>
      <p:sp>
        <p:nvSpPr>
          <p:cNvPr id="1048602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各項校園安全配合事項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7" name="標題 104858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案例</a:t>
            </a:r>
            <a:r>
              <a:rPr lang="en-US" altLang="zh-TW" dirty="0" smtClean="0"/>
              <a:t>----</a:t>
            </a:r>
            <a:r>
              <a:rPr lang="zh-TW" altLang="en-US" dirty="0" smtClean="0"/>
              <a:t>加好友、互動、關心</a:t>
            </a:r>
            <a:r>
              <a:rPr lang="en-US" altLang="zh-TW" dirty="0" smtClean="0"/>
              <a:t>…</a:t>
            </a:r>
            <a:r>
              <a:rPr lang="zh-TW" altLang="en-US" dirty="0" smtClean="0"/>
              <a:t>不理就沒事？</a:t>
            </a:r>
            <a:endParaRPr lang="zh-TW" dirty="0"/>
          </a:p>
        </p:txBody>
      </p:sp>
      <p:sp>
        <p:nvSpPr>
          <p:cNvPr id="1048588" name="內容版面配置區 104858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3800" dirty="0"/>
              <a:t>上課猜謎申誡</a:t>
            </a:r>
            <a:endParaRPr lang="zh-TW" sz="3800" dirty="0"/>
          </a:p>
          <a:p>
            <a:r>
              <a:rPr lang="zh-TW" altLang="en-US" sz="3800" dirty="0"/>
              <a:t>確認是否撒謊不游泳大過</a:t>
            </a:r>
            <a:endParaRPr lang="zh-TW" sz="3800" dirty="0"/>
          </a:p>
          <a:p>
            <a:r>
              <a:rPr lang="zh-TW" altLang="en-US" sz="3800" dirty="0"/>
              <a:t>無罪的罪人還在關</a:t>
            </a:r>
            <a:endParaRPr lang="zh-TW" sz="3800" dirty="0"/>
          </a:p>
          <a:p>
            <a:r>
              <a:rPr lang="zh-TW" altLang="en-US" sz="3800" dirty="0"/>
              <a:t>教師法大修您知道嗎？</a:t>
            </a:r>
            <a:endParaRPr lang="zh-TW" sz="3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94" name="標題 104869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省思與分享</a:t>
            </a:r>
            <a:endParaRPr lang="zh-TW"/>
          </a:p>
        </p:txBody>
      </p:sp>
      <p:sp>
        <p:nvSpPr>
          <p:cNvPr id="1048695" name="內容版面配置區 104869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3600" dirty="0"/>
              <a:t>法律保障誰？</a:t>
            </a:r>
            <a:endParaRPr lang="zh-TW" sz="3600" dirty="0"/>
          </a:p>
          <a:p>
            <a:r>
              <a:rPr lang="zh-TW" altLang="en-US" sz="3600" dirty="0"/>
              <a:t>了解法律就夠了嗎？</a:t>
            </a:r>
            <a:endParaRPr lang="zh-TW" sz="3600" dirty="0"/>
          </a:p>
          <a:p>
            <a:r>
              <a:rPr lang="zh-TW" altLang="en-US" sz="3600" dirty="0"/>
              <a:t>既往不咎？</a:t>
            </a:r>
            <a:endParaRPr lang="zh-TW" sz="3600" dirty="0"/>
          </a:p>
          <a:p>
            <a:r>
              <a:rPr lang="zh-TW" altLang="en-US" sz="3600" dirty="0"/>
              <a:t>行成於思</a:t>
            </a:r>
            <a:endParaRPr lang="zh-TW" sz="3600" dirty="0"/>
          </a:p>
          <a:p>
            <a:r>
              <a:rPr lang="zh-TW" altLang="en-US" sz="3600" dirty="0"/>
              <a:t>堆</a:t>
            </a:r>
            <a:r>
              <a:rPr lang="zh-TW" altLang="en-US" sz="3600" dirty="0" smtClean="0"/>
              <a:t>出於岸</a:t>
            </a:r>
            <a:endParaRPr lang="zh-TW" sz="3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3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不可將管理壓力加諸在班級</a:t>
            </a:r>
            <a:r>
              <a:rPr lang="zh-TW" altLang="en-US" dirty="0" smtClean="0"/>
              <a:t>幹部</a:t>
            </a:r>
            <a:endParaRPr lang="zh-TW" altLang="en-US" dirty="0"/>
          </a:p>
        </p:txBody>
      </p:sp>
      <p:sp>
        <p:nvSpPr>
          <p:cNvPr id="1048604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sz="4000" dirty="0"/>
              <a:t>109</a:t>
            </a:r>
            <a:r>
              <a:rPr lang="zh-TW" altLang="en-US" sz="4000" dirty="0"/>
              <a:t>年第</a:t>
            </a:r>
            <a:r>
              <a:rPr lang="en-US" altLang="zh-TW" sz="4000" dirty="0"/>
              <a:t>1</a:t>
            </a:r>
            <a:r>
              <a:rPr lang="zh-TW" altLang="en-US" sz="4000" dirty="0"/>
              <a:t>次教育審議委員會會議決議</a:t>
            </a:r>
            <a:r>
              <a:rPr lang="zh-TW" altLang="en-US" sz="4000" dirty="0" smtClean="0"/>
              <a:t>事項</a:t>
            </a:r>
            <a:endParaRPr lang="en-US" altLang="zh-TW" sz="4000" dirty="0" smtClean="0"/>
          </a:p>
          <a:p>
            <a:r>
              <a:rPr lang="zh-TW" altLang="en-US" sz="4000" dirty="0" smtClean="0"/>
              <a:t>風紀</a:t>
            </a:r>
            <a:r>
              <a:rPr lang="zh-TW" altLang="en-US" sz="4000" dirty="0"/>
              <a:t>股長，主責為管理班級秩序與紀律，考量其職務內容恐引起同儕關係緊張與衝突，建議各校考量評估其自治幹部職務名稱，授權各校自行訂定，並經校務會議決議。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5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3600" dirty="0" smtClean="0"/>
              <a:t>管教、處罰、體罰</a:t>
            </a:r>
            <a:r>
              <a:rPr lang="en-US" altLang="zh-TW" sz="3600" dirty="0" smtClean="0"/>
              <a:t>=&gt;”</a:t>
            </a:r>
            <a:r>
              <a:rPr lang="zh-TW" altLang="en-US" sz="3600" dirty="0" smtClean="0"/>
              <a:t>合法</a:t>
            </a:r>
            <a:r>
              <a:rPr lang="en-US" altLang="zh-TW" sz="3600" dirty="0" smtClean="0"/>
              <a:t>”</a:t>
            </a:r>
            <a:r>
              <a:rPr lang="zh-TW" altLang="en-US" sz="3600" dirty="0" smtClean="0"/>
              <a:t>與否看</a:t>
            </a:r>
            <a:r>
              <a:rPr lang="en-US" altLang="zh-TW" sz="3600" dirty="0" smtClean="0"/>
              <a:t>”</a:t>
            </a:r>
            <a:r>
              <a:rPr lang="zh-TW" altLang="en-US" sz="3600" dirty="0" smtClean="0"/>
              <a:t>目的</a:t>
            </a:r>
            <a:r>
              <a:rPr lang="en-US" altLang="zh-TW" sz="3600" dirty="0" smtClean="0"/>
              <a:t>”</a:t>
            </a:r>
            <a:r>
              <a:rPr lang="zh-TW" altLang="en-US" sz="3600" dirty="0" smtClean="0"/>
              <a:t>與</a:t>
            </a:r>
            <a:r>
              <a:rPr lang="en-US" altLang="zh-TW" sz="3600" dirty="0" smtClean="0"/>
              <a:t>”</a:t>
            </a:r>
            <a:r>
              <a:rPr lang="zh-TW" altLang="en-US" sz="3600" dirty="0" smtClean="0"/>
              <a:t>手段</a:t>
            </a:r>
            <a:r>
              <a:rPr lang="en-US" altLang="zh-TW" sz="3600" dirty="0" smtClean="0"/>
              <a:t>”</a:t>
            </a:r>
            <a:endParaRPr lang="zh-TW" altLang="en-US" sz="3600" dirty="0"/>
          </a:p>
        </p:txBody>
      </p:sp>
      <p:sp>
        <p:nvSpPr>
          <p:cNvPr id="1048606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7500" lnSpcReduction="10000"/>
          </a:bodyPr>
          <a:lstStyle/>
          <a:p>
            <a:pPr>
              <a:buFont typeface="Wingdings" panose="05000000000000000000" pitchFamily="2" charset="2"/>
              <a:buChar char="u"/>
            </a:pPr>
            <a:r>
              <a:rPr lang="zh-TW" altLang="en-US" sz="4000" dirty="0" smtClean="0">
                <a:solidFill>
                  <a:schemeClr val="accent6">
                    <a:lumMod val="75000"/>
                  </a:schemeClr>
                </a:solidFill>
              </a:rPr>
              <a:t>以處罰為目的、施加強制力。</a:t>
            </a:r>
            <a:endParaRPr lang="en-US" altLang="zh-TW" sz="40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u"/>
            </a:pPr>
            <a:r>
              <a:rPr lang="zh-TW" altLang="en-US" sz="4000" dirty="0" smtClean="0">
                <a:solidFill>
                  <a:schemeClr val="accent6">
                    <a:lumMod val="75000"/>
                  </a:schemeClr>
                </a:solidFill>
              </a:rPr>
              <a:t>客觀上受到痛苦或身心受到侵害。</a:t>
            </a:r>
            <a:endParaRPr lang="en-US" altLang="zh-TW" sz="40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u"/>
            </a:pPr>
            <a:r>
              <a:rPr lang="zh-TW" altLang="en-US" sz="4000" dirty="0" smtClean="0">
                <a:solidFill>
                  <a:srgbClr val="00B050"/>
                </a:solidFill>
              </a:rPr>
              <a:t>以健全人格或避免危害為目的</a:t>
            </a:r>
            <a:r>
              <a:rPr lang="zh-TW" altLang="en-US" sz="4000" dirty="0" smtClean="0"/>
              <a:t>。</a:t>
            </a:r>
            <a:endParaRPr lang="en-US" altLang="zh-TW" sz="4000" dirty="0" smtClean="0"/>
          </a:p>
          <a:p>
            <a:pPr>
              <a:buFont typeface="Wingdings" panose="05000000000000000000" pitchFamily="2" charset="2"/>
              <a:buChar char="u"/>
            </a:pPr>
            <a:r>
              <a:rPr lang="zh-TW" altLang="en-US" sz="4000" dirty="0" smtClean="0"/>
              <a:t>不斷加倍罰寫？吃奶嘴？罰錢？連坐？站走廊？</a:t>
            </a:r>
            <a:endParaRPr lang="zh-TW" alt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7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處罰之正當法律程序</a:t>
            </a:r>
            <a:r>
              <a:rPr lang="en-US" altLang="zh-TW" dirty="0" smtClean="0"/>
              <a:t>—</a:t>
            </a:r>
            <a:r>
              <a:rPr lang="zh-TW" altLang="en-US" dirty="0" smtClean="0"/>
              <a:t>學務輔導特殊管教措施？</a:t>
            </a:r>
            <a:endParaRPr lang="zh-TW" altLang="en-US" dirty="0"/>
          </a:p>
        </p:txBody>
      </p:sp>
      <p:sp>
        <p:nvSpPr>
          <p:cNvPr id="1048608" name="內容版面配置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u"/>
            </a:pPr>
            <a:r>
              <a:rPr lang="zh-TW" altLang="en-US" sz="4000" dirty="0" smtClean="0">
                <a:solidFill>
                  <a:srgbClr val="00B050"/>
                </a:solidFill>
              </a:rPr>
              <a:t>給予陳述之機會，了解其動機與目的等重要情狀</a:t>
            </a:r>
            <a:endParaRPr lang="en-US" altLang="zh-TW" sz="4000" dirty="0" smtClean="0">
              <a:solidFill>
                <a:srgbClr val="00B050"/>
              </a:solidFill>
            </a:endParaRPr>
          </a:p>
          <a:p>
            <a:pPr>
              <a:buFont typeface="Wingdings" panose="05000000000000000000" pitchFamily="2" charset="2"/>
              <a:buChar char="u"/>
            </a:pPr>
            <a:r>
              <a:rPr lang="zh-TW" altLang="en-US" sz="4000" dirty="0" smtClean="0">
                <a:solidFill>
                  <a:srgbClr val="00B050"/>
                </a:solidFill>
              </a:rPr>
              <a:t>說明處罰所針對之違規行為。</a:t>
            </a:r>
            <a:endParaRPr lang="en-US" altLang="zh-TW" sz="4000" dirty="0" smtClean="0">
              <a:solidFill>
                <a:srgbClr val="00B050"/>
              </a:solidFill>
            </a:endParaRPr>
          </a:p>
          <a:p>
            <a:pPr>
              <a:buFont typeface="Wingdings" panose="05000000000000000000" pitchFamily="2" charset="2"/>
              <a:buChar char="u"/>
            </a:pPr>
            <a:r>
              <a:rPr lang="zh-TW" altLang="en-US" sz="4000" dirty="0" smtClean="0">
                <a:solidFill>
                  <a:srgbClr val="00B050"/>
                </a:solidFill>
              </a:rPr>
              <a:t>必要時得移請學務處、輔導室。應告知已實行措施、管教紀錄。</a:t>
            </a:r>
            <a:endParaRPr lang="en-US" altLang="zh-TW" sz="4000" dirty="0" smtClean="0">
              <a:solidFill>
                <a:srgbClr val="00B050"/>
              </a:solidFill>
            </a:endParaRPr>
          </a:p>
          <a:p>
            <a:pPr>
              <a:buFont typeface="Wingdings" panose="05000000000000000000" pitchFamily="2" charset="2"/>
              <a:buChar char="u"/>
            </a:pPr>
            <a:r>
              <a:rPr lang="zh-TW" altLang="en-US" sz="4000" dirty="0" smtClean="0">
                <a:solidFill>
                  <a:schemeClr val="accent6">
                    <a:lumMod val="75000"/>
                  </a:schemeClr>
                </a:solidFill>
              </a:rPr>
              <a:t>學業成就偏低不得處罰。不得限制髮式服裝</a:t>
            </a:r>
            <a:endParaRPr lang="en-US" altLang="zh-TW" sz="4000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9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教師</a:t>
            </a:r>
            <a:r>
              <a:rPr lang="zh-TW" altLang="en-US" dirty="0" smtClean="0">
                <a:solidFill>
                  <a:schemeClr val="accent6">
                    <a:lumMod val="75000"/>
                  </a:schemeClr>
                </a:solidFill>
              </a:rPr>
              <a:t>得</a:t>
            </a:r>
            <a:r>
              <a:rPr lang="zh-TW" altLang="en-US" dirty="0" smtClean="0"/>
              <a:t>採一般管教措施，</a:t>
            </a:r>
            <a:r>
              <a:rPr lang="zh-TW" altLang="en-US" dirty="0" smtClean="0">
                <a:solidFill>
                  <a:schemeClr val="accent6">
                    <a:lumMod val="75000"/>
                  </a:schemeClr>
                </a:solidFill>
              </a:rPr>
              <a:t>得</a:t>
            </a:r>
            <a:r>
              <a:rPr lang="zh-TW" altLang="en-US" dirty="0" smtClean="0"/>
              <a:t>下課實施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 smtClean="0"/>
              <a:t>生理需求，</a:t>
            </a:r>
            <a:r>
              <a:rPr lang="zh-TW" altLang="en-US" dirty="0" smtClean="0">
                <a:solidFill>
                  <a:schemeClr val="accent6">
                    <a:lumMod val="75000"/>
                  </a:schemeClr>
                </a:solidFill>
              </a:rPr>
              <a:t>應</a:t>
            </a:r>
            <a:r>
              <a:rPr lang="zh-TW" altLang="en-US" dirty="0" smtClean="0"/>
              <a:t>調整或停止</a:t>
            </a:r>
            <a:endParaRPr lang="zh-TW" altLang="en-US" dirty="0"/>
          </a:p>
        </p:txBody>
      </p:sp>
      <p:sp>
        <p:nvSpPr>
          <p:cNvPr id="1048610" name="內容版面配置區 2"/>
          <p:cNvSpPr>
            <a:spLocks noGrp="1"/>
          </p:cNvSpPr>
          <p:nvPr>
            <p:ph idx="1"/>
          </p:nvPr>
        </p:nvSpPr>
        <p:spPr>
          <a:xfrm>
            <a:off x="6221985" y="2374686"/>
            <a:ext cx="3697870" cy="3636511"/>
          </a:xfrm>
        </p:spPr>
        <p:txBody>
          <a:bodyPr/>
          <a:lstStyle/>
          <a:p>
            <a:r>
              <a:rPr lang="zh-TW" altLang="en-US" dirty="0" smtClean="0"/>
              <a:t>取消正式課程以外之活動</a:t>
            </a:r>
            <a:endParaRPr lang="en-US" altLang="zh-TW" dirty="0" smtClean="0"/>
          </a:p>
          <a:p>
            <a:r>
              <a:rPr lang="zh-TW" altLang="en-US" dirty="0" smtClean="0"/>
              <a:t>監護人同意後課後輔導</a:t>
            </a:r>
            <a:endParaRPr lang="en-US" altLang="zh-TW" dirty="0" smtClean="0"/>
          </a:p>
          <a:p>
            <a:r>
              <a:rPr lang="zh-TW" altLang="en-US" dirty="0" smtClean="0"/>
              <a:t>靜坐反省</a:t>
            </a:r>
            <a:endParaRPr lang="en-US" altLang="zh-TW" dirty="0" smtClean="0"/>
          </a:p>
          <a:p>
            <a:r>
              <a:rPr lang="zh-TW" altLang="en-US" dirty="0" smtClean="0"/>
              <a:t>站立反省，每次一堂內，每日二小時內。</a:t>
            </a:r>
            <a:endParaRPr lang="en-US" altLang="zh-TW" dirty="0" smtClean="0"/>
          </a:p>
          <a:p>
            <a:r>
              <a:rPr lang="zh-TW" altLang="en-US" dirty="0" smtClean="0"/>
              <a:t>教學場所一隅，暫保持距離，兩堂課為限</a:t>
            </a:r>
            <a:endParaRPr lang="en-US" altLang="zh-TW" dirty="0" smtClean="0"/>
          </a:p>
          <a:p>
            <a:r>
              <a:rPr lang="zh-TW" altLang="en-US" dirty="0" smtClean="0"/>
              <a:t>其他教師同意轉送其他班級</a:t>
            </a:r>
            <a:endParaRPr lang="en-US" altLang="zh-TW" dirty="0" smtClean="0"/>
          </a:p>
          <a:p>
            <a:r>
              <a:rPr lang="zh-TW" altLang="en-US" dirty="0" smtClean="0"/>
              <a:t>學生獎懲規定。</a:t>
            </a:r>
            <a:endParaRPr lang="zh-TW" altLang="en-US" dirty="0"/>
          </a:p>
        </p:txBody>
      </p:sp>
      <p:sp>
        <p:nvSpPr>
          <p:cNvPr id="1048611" name="內容版面配置區 2"/>
          <p:cNvSpPr txBox="1"/>
          <p:nvPr/>
        </p:nvSpPr>
        <p:spPr>
          <a:xfrm>
            <a:off x="971112" y="2374687"/>
            <a:ext cx="3697870" cy="3636511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TW" altLang="en-US" smtClean="0"/>
              <a:t>正向管教措施（附表）</a:t>
            </a:r>
            <a:endParaRPr lang="en-US" altLang="zh-TW" smtClean="0"/>
          </a:p>
          <a:p>
            <a:r>
              <a:rPr lang="zh-TW" altLang="en-US" smtClean="0"/>
              <a:t>口頭糾正</a:t>
            </a:r>
            <a:endParaRPr lang="en-US" altLang="zh-TW" smtClean="0"/>
          </a:p>
          <a:p>
            <a:r>
              <a:rPr lang="zh-TW" altLang="en-US" smtClean="0"/>
              <a:t>調整座位</a:t>
            </a:r>
            <a:endParaRPr lang="en-US" altLang="zh-TW" smtClean="0"/>
          </a:p>
          <a:p>
            <a:r>
              <a:rPr lang="zh-TW" altLang="en-US" smtClean="0"/>
              <a:t>要求口頭道歉或書面自省</a:t>
            </a:r>
            <a:endParaRPr lang="en-US" altLang="zh-TW" smtClean="0"/>
          </a:p>
          <a:p>
            <a:r>
              <a:rPr lang="zh-TW" altLang="en-US" smtClean="0"/>
              <a:t>列入生活表現紀錄</a:t>
            </a:r>
            <a:endParaRPr lang="en-US" altLang="zh-TW" smtClean="0"/>
          </a:p>
          <a:p>
            <a:r>
              <a:rPr lang="zh-TW" altLang="en-US" smtClean="0"/>
              <a:t>通知監護人，協請處狂</a:t>
            </a:r>
            <a:endParaRPr lang="en-US" altLang="zh-TW" smtClean="0"/>
          </a:p>
          <a:p>
            <a:r>
              <a:rPr lang="zh-TW" altLang="en-US" smtClean="0"/>
              <a:t>完成未完成之工作</a:t>
            </a:r>
            <a:endParaRPr lang="en-US" altLang="zh-TW" smtClean="0"/>
          </a:p>
          <a:p>
            <a:r>
              <a:rPr lang="zh-TW" altLang="en-US" smtClean="0"/>
              <a:t>適當增加作業或工作</a:t>
            </a:r>
            <a:endParaRPr lang="en-US" altLang="zh-TW" smtClean="0"/>
          </a:p>
          <a:p>
            <a:r>
              <a:rPr lang="zh-TW" altLang="en-US" smtClean="0"/>
              <a:t>可達管教目的之公共服務</a:t>
            </a:r>
            <a:endParaRPr lang="zh-TW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3600" dirty="0" smtClean="0"/>
              <a:t>學生獎懲辦法</a:t>
            </a:r>
            <a:r>
              <a:rPr lang="en-US" altLang="zh-TW" sz="3600" dirty="0" smtClean="0"/>
              <a:t>=&gt;</a:t>
            </a:r>
            <a:r>
              <a:rPr lang="zh-TW" altLang="en-US" sz="3600" dirty="0" smtClean="0"/>
              <a:t>情節重大經獎懲會討論始得為之</a:t>
            </a:r>
            <a:endParaRPr lang="zh-TW" altLang="en-US" sz="3600" dirty="0"/>
          </a:p>
        </p:txBody>
      </p:sp>
      <p:sp>
        <p:nvSpPr>
          <p:cNvPr id="104861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7500" lnSpcReduction="10000"/>
          </a:bodyPr>
          <a:lstStyle/>
          <a:p>
            <a:r>
              <a:rPr lang="zh-TW" altLang="en-US" sz="4000" dirty="0" smtClean="0"/>
              <a:t>帶回管教（五日為限，事前家訪、面談）</a:t>
            </a:r>
            <a:endParaRPr lang="en-US" altLang="zh-TW" sz="4000" dirty="0" smtClean="0"/>
          </a:p>
          <a:p>
            <a:r>
              <a:rPr lang="zh-TW" altLang="en-US" sz="4000" dirty="0" smtClean="0"/>
              <a:t>高關懷課程</a:t>
            </a:r>
            <a:endParaRPr lang="en-US" altLang="zh-TW" sz="4000" dirty="0" smtClean="0"/>
          </a:p>
          <a:p>
            <a:r>
              <a:rPr lang="zh-TW" altLang="en-US" sz="4000" dirty="0" smtClean="0"/>
              <a:t>送少年輔導單位</a:t>
            </a:r>
            <a:endParaRPr lang="en-US" altLang="zh-TW" sz="4000" dirty="0" smtClean="0"/>
          </a:p>
          <a:p>
            <a:r>
              <a:rPr lang="zh-TW" altLang="en-US" sz="4000" dirty="0" smtClean="0"/>
              <a:t>移送司法機關</a:t>
            </a:r>
            <a:endParaRPr lang="en-US" altLang="zh-TW" sz="4000" dirty="0" smtClean="0"/>
          </a:p>
          <a:p>
            <a:pPr marL="0" indent="0">
              <a:buNone/>
            </a:pPr>
            <a:r>
              <a:rPr lang="zh-TW" altLang="en-US" sz="4000" dirty="0" smtClean="0"/>
              <a:t>可否搜身及其私人物品？沒收之規定？</a:t>
            </a:r>
            <a:endParaRPr lang="zh-TW" altLang="en-US" sz="4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3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教育人員責任通報</a:t>
            </a:r>
            <a:r>
              <a:rPr lang="en-US" altLang="zh-TW" dirty="0" smtClean="0"/>
              <a:t>=&gt;</a:t>
            </a:r>
            <a:r>
              <a:rPr lang="zh-TW" altLang="en-US" dirty="0" smtClean="0"/>
              <a:t>須</a:t>
            </a:r>
            <a:r>
              <a:rPr lang="zh-TW" altLang="en-US" dirty="0" smtClean="0">
                <a:solidFill>
                  <a:schemeClr val="accent6">
                    <a:lumMod val="75000"/>
                  </a:schemeClr>
                </a:solidFill>
              </a:rPr>
              <a:t>確認</a:t>
            </a:r>
            <a:r>
              <a:rPr lang="zh-TW" altLang="en-US" dirty="0" smtClean="0"/>
              <a:t>受理單位得知</a:t>
            </a:r>
            <a:endParaRPr lang="zh-TW" altLang="en-US" dirty="0"/>
          </a:p>
        </p:txBody>
      </p:sp>
      <p:sp>
        <p:nvSpPr>
          <p:cNvPr id="1048594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7500" lnSpcReduction="10000"/>
          </a:bodyPr>
          <a:lstStyle/>
          <a:p>
            <a:r>
              <a:rPr lang="zh-TW" altLang="en-US" sz="4000" dirty="0" smtClean="0"/>
              <a:t>校安通報（</a:t>
            </a:r>
            <a:r>
              <a:rPr lang="en-US" altLang="zh-TW" sz="4000" dirty="0" smtClean="0"/>
              <a:t>3</a:t>
            </a:r>
            <a:r>
              <a:rPr lang="zh-TW" altLang="en-US" sz="4000" dirty="0" smtClean="0"/>
              <a:t>萬起跳）</a:t>
            </a:r>
            <a:endParaRPr lang="en-US" altLang="zh-TW" sz="4000" dirty="0" smtClean="0"/>
          </a:p>
          <a:p>
            <a:r>
              <a:rPr lang="zh-TW" altLang="en-US" sz="4000" dirty="0" smtClean="0"/>
              <a:t>社政通報（六千起跳）</a:t>
            </a:r>
            <a:endParaRPr lang="en-US" altLang="zh-TW" sz="4000" dirty="0" smtClean="0"/>
          </a:p>
          <a:p>
            <a:r>
              <a:rPr lang="zh-TW" altLang="en-US" sz="4000" dirty="0" smtClean="0"/>
              <a:t>即時溝通與處理（回家才得知）</a:t>
            </a:r>
            <a:endParaRPr lang="en-US" altLang="zh-TW" sz="4000" dirty="0" smtClean="0"/>
          </a:p>
          <a:p>
            <a:r>
              <a:rPr lang="zh-TW" altLang="en-US" sz="4000" dirty="0" smtClean="0"/>
              <a:t>吸毒</a:t>
            </a:r>
            <a:r>
              <a:rPr lang="zh-TW" altLang="en-US" sz="4000" dirty="0"/>
              <a:t>、</a:t>
            </a:r>
            <a:r>
              <a:rPr lang="zh-TW" altLang="en-US" sz="4000" dirty="0" smtClean="0"/>
              <a:t>家暴、性平、兒少保護事件。</a:t>
            </a:r>
            <a:endParaRPr lang="en-US" altLang="zh-TW" sz="4000" dirty="0" smtClean="0"/>
          </a:p>
          <a:p>
            <a:pPr marL="0" indent="0">
              <a:buNone/>
            </a:pPr>
            <a:r>
              <a:rPr lang="zh-TW" altLang="en-US" sz="4000" dirty="0" smtClean="0"/>
              <a:t>健康中心、輔導室、學務處</a:t>
            </a:r>
            <a:r>
              <a:rPr lang="en-US" altLang="zh-TW" sz="4000" dirty="0" smtClean="0"/>
              <a:t>=&gt;</a:t>
            </a:r>
            <a:r>
              <a:rPr lang="zh-TW" altLang="en-US" sz="4000" dirty="0" smtClean="0"/>
              <a:t>全校共用</a:t>
            </a:r>
            <a:r>
              <a:rPr lang="en-US" altLang="zh-TW" sz="4000" dirty="0" smtClean="0"/>
              <a:t>24</a:t>
            </a:r>
            <a:r>
              <a:rPr lang="zh-TW" altLang="en-US" sz="4000" dirty="0" smtClean="0"/>
              <a:t>小時</a:t>
            </a:r>
            <a:endParaRPr lang="zh-TW" altLang="en-US" sz="4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1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學務處生教</a:t>
            </a:r>
            <a:r>
              <a:rPr lang="zh-TW" altLang="en-US" dirty="0"/>
              <a:t>組</a:t>
            </a:r>
          </a:p>
        </p:txBody>
      </p:sp>
      <p:sp>
        <p:nvSpPr>
          <p:cNvPr id="1048592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 smtClean="0"/>
              <a:t>分機</a:t>
            </a:r>
            <a:r>
              <a:rPr lang="en-US" altLang="zh-TW" sz="4000" dirty="0" smtClean="0"/>
              <a:t>312</a:t>
            </a:r>
          </a:p>
          <a:p>
            <a:r>
              <a:rPr lang="en-US" altLang="zh-TW" sz="4000" dirty="0" smtClean="0"/>
              <a:t>Line ID: moola0920</a:t>
            </a:r>
          </a:p>
          <a:p>
            <a:r>
              <a:rPr lang="en-US" altLang="zh-TW" sz="4000" dirty="0" smtClean="0">
                <a:hlinkClick r:id="rId2"/>
              </a:rPr>
              <a:t>moola0920@gamil.com</a:t>
            </a:r>
            <a:endParaRPr lang="en-US" altLang="zh-TW" sz="4000" dirty="0" smtClean="0"/>
          </a:p>
          <a:p>
            <a:r>
              <a:rPr lang="en-US" altLang="zh-TW" sz="4000" dirty="0" smtClean="0"/>
              <a:t>0952-536-510</a:t>
            </a:r>
            <a:endParaRPr lang="zh-TW" altLang="en-US" sz="4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9" name="標題 104858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性平罰</a:t>
            </a:r>
            <a:r>
              <a:rPr lang="zh-TW" altLang="en-US" dirty="0" smtClean="0"/>
              <a:t>則</a:t>
            </a:r>
            <a:r>
              <a:rPr lang="en-US" altLang="zh-TW" dirty="0" smtClean="0"/>
              <a:t>----</a:t>
            </a:r>
            <a:r>
              <a:rPr lang="zh-TW" altLang="en-US" dirty="0" smtClean="0"/>
              <a:t>霸凌防治準則等持續看齊</a:t>
            </a:r>
            <a:endParaRPr lang="zh-TW" dirty="0"/>
          </a:p>
        </p:txBody>
      </p:sp>
      <p:sp>
        <p:nvSpPr>
          <p:cNvPr id="1048590" name="內容版面配置區 1048589"/>
          <p:cNvSpPr>
            <a:spLocks noGrp="1"/>
          </p:cNvSpPr>
          <p:nvPr>
            <p:ph idx="1"/>
          </p:nvPr>
        </p:nvSpPr>
        <p:spPr>
          <a:xfrm>
            <a:off x="818713" y="2025191"/>
            <a:ext cx="10554574" cy="4195641"/>
          </a:xfrm>
        </p:spPr>
        <p:txBody>
          <a:bodyPr>
            <a:noAutofit/>
          </a:bodyPr>
          <a:lstStyle/>
          <a:p>
            <a:r>
              <a:rPr lang="zh-TW" sz="1900"/>
              <a:t>三萬元以上十五萬元以下罰鍰：未於二十四小時內，向學校及主管機關通報。隱匿他人所犯校園性騷擾或性霸凌事件之證據。</a:t>
            </a:r>
          </a:p>
          <a:p>
            <a:r>
              <a:rPr lang="zh-TW" sz="1900"/>
              <a:t>第二十一條第三項</a:t>
            </a:r>
            <a:r>
              <a:rPr lang="zh-TW" altLang="en-US" sz="1900"/>
              <a:t>另為調查</a:t>
            </a:r>
            <a:r>
              <a:rPr lang="zh-TW" sz="1900"/>
              <a:t>、第二十二條第二項</a:t>
            </a:r>
            <a:r>
              <a:rPr lang="zh-TW" altLang="en-US" sz="1900"/>
              <a:t>洩密</a:t>
            </a:r>
            <a:r>
              <a:rPr lang="zh-TW" sz="1900"/>
              <a:t>或第二十七條第四項</a:t>
            </a:r>
            <a:r>
              <a:rPr lang="zh-TW" altLang="en-US" sz="1900"/>
              <a:t>公布行為人</a:t>
            </a:r>
            <a:r>
              <a:rPr lang="zh-TW" sz="1900"/>
              <a:t>，處新臺幣一萬元以上十五萬元以下罰</a:t>
            </a:r>
            <a:r>
              <a:rPr lang="zh-TW" altLang="en-US" sz="1900"/>
              <a:t>鍰</a:t>
            </a:r>
            <a:endParaRPr lang="zh-TW" sz="1900"/>
          </a:p>
          <a:p>
            <a:r>
              <a:rPr lang="zh-TW" sz="1900"/>
              <a:t>學校違反第十三條、第十四條、第十四條之一</a:t>
            </a:r>
            <a:r>
              <a:rPr lang="zh-TW" altLang="en-US" sz="1900"/>
              <a:t>招生、教學或懷孕歧視</a:t>
            </a:r>
            <a:r>
              <a:rPr lang="zh-TW" sz="1900"/>
              <a:t>第十六條</a:t>
            </a:r>
            <a:r>
              <a:rPr lang="zh-TW" altLang="en-US" sz="1900"/>
              <a:t>重要委員會單一性別三分之一</a:t>
            </a:r>
            <a:r>
              <a:rPr lang="zh-TW" sz="1900"/>
              <a:t>或第二十條第二項</a:t>
            </a:r>
            <a:r>
              <a:rPr lang="zh-TW" altLang="en-US" sz="1900"/>
              <a:t>公告防治規定</a:t>
            </a:r>
            <a:r>
              <a:rPr lang="zh-TW" sz="1900"/>
              <a:t>處新臺幣一萬元以上十萬元以下罰鍰。</a:t>
            </a:r>
          </a:p>
          <a:p>
            <a:r>
              <a:rPr lang="zh-TW" sz="1900"/>
              <a:t>行為人違反第二十五條第六項不配合執行，或第三十條第四項不配合調查而無正當理由者，由學校報請主管機關處新臺幣一萬元以上五萬元以下罰鍰，並得按次處罰至其配合或提供相關資料為止。</a:t>
            </a:r>
          </a:p>
          <a:p>
            <a:r>
              <a:rPr lang="zh-TW" sz="1900"/>
              <a:t>學校校長</a:t>
            </a:r>
            <a:r>
              <a:rPr lang="zh-TW" altLang="en-US" sz="1900"/>
              <a:t>或</a:t>
            </a:r>
            <a:r>
              <a:rPr lang="zh-TW" sz="1900"/>
              <a:t>董事怠於行使職權，致學校未依第二十五條第一項、第二項或第六項規定，執行行為人之懲處或處置，或採取必要之措施確保行為人配合遵守者，處校長或董事新臺幣一萬元以上五萬元以下罰鍰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至理名言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1381</TotalTime>
  <Words>714</Words>
  <Application>Microsoft Office PowerPoint</Application>
  <PresentationFormat>寬螢幕</PresentationFormat>
  <Paragraphs>66</Paragraphs>
  <Slides>11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8" baseType="lpstr">
      <vt:lpstr>新細明體</vt:lpstr>
      <vt:lpstr>Arial</vt:lpstr>
      <vt:lpstr>Calibri</vt:lpstr>
      <vt:lpstr>Century Gothic</vt:lpstr>
      <vt:lpstr>Wingdings</vt:lpstr>
      <vt:lpstr>Wingdings 2</vt:lpstr>
      <vt:lpstr>至理名言</vt:lpstr>
      <vt:lpstr>正向管教 通報責任 性別平等</vt:lpstr>
      <vt:lpstr>不可將管理壓力加諸在班級幹部</vt:lpstr>
      <vt:lpstr>管教、處罰、體罰=&gt;”合法”與否看”目的”與”手段”</vt:lpstr>
      <vt:lpstr>處罰之正當法律程序—學務輔導特殊管教措施？</vt:lpstr>
      <vt:lpstr>教師得採一般管教措施，得下課實施 生理需求，應調整或停止</vt:lpstr>
      <vt:lpstr>學生獎懲辦法=&gt;情節重大經獎懲會討論始得為之</vt:lpstr>
      <vt:lpstr>教育人員責任通報=&gt;須確認受理單位得知</vt:lpstr>
      <vt:lpstr>學務處生教組</vt:lpstr>
      <vt:lpstr>性平罰則----霸凌防治準則等持續看齊</vt:lpstr>
      <vt:lpstr>案例----加好友、互動、關心…不理就沒事？</vt:lpstr>
      <vt:lpstr>省思與分享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正向管教 通報責任 性別平等</dc:title>
  <dc:creator>user</dc:creator>
  <cp:lastModifiedBy>user</cp:lastModifiedBy>
  <cp:revision>7</cp:revision>
  <dcterms:created xsi:type="dcterms:W3CDTF">2020-08-02T18:54:33Z</dcterms:created>
  <dcterms:modified xsi:type="dcterms:W3CDTF">2020-08-28T03:44:41Z</dcterms:modified>
</cp:coreProperties>
</file>