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可画榜书" charset="1" panose="00020600040101010101"/>
      <p:regular r:id="rId19"/>
    </p:embeddedFont>
    <p:embeddedFont>
      <p:font typeface="可画刀剑如梦" charset="1" panose="00020600040101010101"/>
      <p:regular r:id="rId20"/>
    </p:embeddedFont>
    <p:embeddedFont>
      <p:font typeface="可画动感隶书" charset="1" panose="00020600040101010101"/>
      <p:regular r:id="rId21"/>
    </p:embeddedFont>
    <p:embeddedFont>
      <p:font typeface="Handy Casual" charset="1" panose="00000500000000000000"/>
      <p:regular r:id="rId22"/>
    </p:embeddedFont>
    <p:embeddedFont>
      <p:font typeface="王漢宗特黑體" charset="1" panose="02000500000000000000"/>
      <p:regular r:id="rId23"/>
    </p:embeddedFont>
    <p:embeddedFont>
      <p:font typeface="Noto Sans T Chinese" charset="1" panose="020B0500000000000000"/>
      <p:regular r:id="rId24"/>
    </p:embeddedFont>
    <p:embeddedFont>
      <p:font typeface="Noto Sans T Chinese Bold" charset="1" panose="020B0800000000000000"/>
      <p:regular r:id="rId25"/>
    </p:embeddedFont>
    <p:embeddedFont>
      <p:font typeface="Childling" charset="1" panose="000000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png" Type="http://schemas.openxmlformats.org/officeDocument/2006/relationships/image"/><Relationship Id="rId11" Target="../media/image48.svg" Type="http://schemas.openxmlformats.org/officeDocument/2006/relationships/image"/><Relationship Id="rId12" Target="../media/image49.png" Type="http://schemas.openxmlformats.org/officeDocument/2006/relationships/image"/><Relationship Id="rId13" Target="../media/image5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43.png" Type="http://schemas.openxmlformats.org/officeDocument/2006/relationships/image"/><Relationship Id="rId7" Target="../media/image44.png" Type="http://schemas.openxmlformats.org/officeDocument/2006/relationships/image"/><Relationship Id="rId8" Target="../media/image45.svg" Type="http://schemas.openxmlformats.org/officeDocument/2006/relationships/image"/><Relationship Id="rId9" Target="../media/image4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1.png" Type="http://schemas.openxmlformats.org/officeDocument/2006/relationships/image"/><Relationship Id="rId7" Target="../media/image52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3.png" Type="http://schemas.openxmlformats.org/officeDocument/2006/relationships/image"/><Relationship Id="rId7" Target="../media/image54.svg" Type="http://schemas.openxmlformats.org/officeDocument/2006/relationships/image"/><Relationship Id="rId8" Target="../media/image2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8.png" Type="http://schemas.openxmlformats.org/officeDocument/2006/relationships/image"/><Relationship Id="rId11" Target="../media/image59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https://www.youtube.com/watch?v=Y5STl1HvA4c" TargetMode="External" Type="http://schemas.openxmlformats.org/officeDocument/2006/relationships/hyperlink"/><Relationship Id="rId7" Target="../media/image55.png" Type="http://schemas.openxmlformats.org/officeDocument/2006/relationships/image"/><Relationship Id="rId8" Target="../media/image56.png" Type="http://schemas.openxmlformats.org/officeDocument/2006/relationships/image"/><Relationship Id="rId9" Target="../media/image57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11.png" Type="http://schemas.openxmlformats.org/officeDocument/2006/relationships/image"/><Relationship Id="rId9" Target="../media/image12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12" Target="../media/image19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13.png" Type="http://schemas.openxmlformats.org/officeDocument/2006/relationships/image"/><Relationship Id="rId7" Target="../media/image14.pn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2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svg" Type="http://schemas.openxmlformats.org/officeDocument/2006/relationships/image"/><Relationship Id="rId12" Target="../media/image33.png" Type="http://schemas.openxmlformats.org/officeDocument/2006/relationships/image"/><Relationship Id="rId13" Target="../media/image34.svg" Type="http://schemas.openxmlformats.org/officeDocument/2006/relationships/image"/><Relationship Id="rId14" Target="../media/image35.png" Type="http://schemas.openxmlformats.org/officeDocument/2006/relationships/image"/><Relationship Id="rId15" Target="../media/image36.svg" Type="http://schemas.openxmlformats.org/officeDocument/2006/relationships/image"/><Relationship Id="rId16" Target="../media/image23.png" Type="http://schemas.openxmlformats.org/officeDocument/2006/relationships/image"/><Relationship Id="rId17" Target="../media/image24.svg" Type="http://schemas.openxmlformats.org/officeDocument/2006/relationships/image"/><Relationship Id="rId18" Target="../media/image37.png" Type="http://schemas.openxmlformats.org/officeDocument/2006/relationships/image"/><Relationship Id="rId19" Target="../media/image38.svg" Type="http://schemas.openxmlformats.org/officeDocument/2006/relationships/image"/><Relationship Id="rId2" Target="../media/image1.png" Type="http://schemas.openxmlformats.org/officeDocument/2006/relationships/image"/><Relationship Id="rId20" Target="../media/image39.png" Type="http://schemas.openxmlformats.org/officeDocument/2006/relationships/image"/><Relationship Id="rId21" Target="../media/image40.sv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41.png" Type="http://schemas.openxmlformats.org/officeDocument/2006/relationships/image"/><Relationship Id="rId7" Target="../media/image4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4095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28725" y="496411"/>
            <a:ext cx="15830550" cy="9221295"/>
          </a:xfrm>
          <a:custGeom>
            <a:avLst/>
            <a:gdLst/>
            <a:ahLst/>
            <a:cxnLst/>
            <a:rect r="r" b="b" t="t" l="l"/>
            <a:pathLst>
              <a:path h="9221295" w="15830550">
                <a:moveTo>
                  <a:pt x="0" y="0"/>
                </a:moveTo>
                <a:lnTo>
                  <a:pt x="15830550" y="0"/>
                </a:lnTo>
                <a:lnTo>
                  <a:pt x="15830550" y="9221295"/>
                </a:lnTo>
                <a:lnTo>
                  <a:pt x="0" y="9221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46672" y="5973198"/>
            <a:ext cx="7775390" cy="3285102"/>
          </a:xfrm>
          <a:custGeom>
            <a:avLst/>
            <a:gdLst/>
            <a:ahLst/>
            <a:cxnLst/>
            <a:rect r="r" b="b" t="t" l="l"/>
            <a:pathLst>
              <a:path h="3285102" w="7775390">
                <a:moveTo>
                  <a:pt x="0" y="0"/>
                </a:moveTo>
                <a:lnTo>
                  <a:pt x="7775390" y="0"/>
                </a:lnTo>
                <a:lnTo>
                  <a:pt x="7775390" y="3285102"/>
                </a:lnTo>
                <a:lnTo>
                  <a:pt x="0" y="32851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679921" y="3508517"/>
            <a:ext cx="7982826" cy="2663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7"/>
              </a:lnSpc>
            </a:pPr>
            <a:r>
              <a:rPr lang="en-US" sz="14005">
                <a:solidFill>
                  <a:srgbClr val="FFC107"/>
                </a:solidFill>
                <a:latin typeface="可画榜书"/>
                <a:ea typeface="可画榜书"/>
                <a:cs typeface="可画榜书"/>
                <a:sym typeface="可画榜书"/>
              </a:rPr>
              <a:t>健康啟動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431196" y="1735567"/>
            <a:ext cx="8385955" cy="2672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63"/>
              </a:lnSpc>
            </a:pPr>
            <a:r>
              <a:rPr lang="en-US" sz="14045">
                <a:solidFill>
                  <a:srgbClr val="F7DE46"/>
                </a:solidFill>
                <a:latin typeface="可画榜书"/>
                <a:ea typeface="可画榜书"/>
                <a:cs typeface="可画榜书"/>
                <a:sym typeface="可画榜书"/>
              </a:rPr>
              <a:t>書包減重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953298" y="928525"/>
            <a:ext cx="12381404" cy="134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96"/>
              </a:lnSpc>
            </a:pPr>
            <a:r>
              <a:rPr lang="en-US" sz="7068">
                <a:solidFill>
                  <a:srgbClr val="FFFFFF"/>
                </a:solidFill>
                <a:latin typeface="可画刀剑如梦"/>
                <a:ea typeface="可画刀剑如梦"/>
                <a:cs typeface="可画刀剑如梦"/>
                <a:sym typeface="可画刀剑如梦"/>
              </a:rPr>
              <a:t>大成國小113學年度書包減重宣導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4095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14119" y="532852"/>
            <a:ext cx="15830550" cy="9221295"/>
          </a:xfrm>
          <a:custGeom>
            <a:avLst/>
            <a:gdLst/>
            <a:ahLst/>
            <a:cxnLst/>
            <a:rect r="r" b="b" t="t" l="l"/>
            <a:pathLst>
              <a:path h="9221295" w="15830550">
                <a:moveTo>
                  <a:pt x="0" y="0"/>
                </a:moveTo>
                <a:lnTo>
                  <a:pt x="15830550" y="0"/>
                </a:lnTo>
                <a:lnTo>
                  <a:pt x="15830550" y="9221296"/>
                </a:lnTo>
                <a:lnTo>
                  <a:pt x="0" y="9221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167277" y="3679143"/>
            <a:ext cx="2297500" cy="2297500"/>
          </a:xfrm>
          <a:custGeom>
            <a:avLst/>
            <a:gdLst/>
            <a:ahLst/>
            <a:cxnLst/>
            <a:rect r="r" b="b" t="t" l="l"/>
            <a:pathLst>
              <a:path h="2297500" w="2297500">
                <a:moveTo>
                  <a:pt x="0" y="0"/>
                </a:moveTo>
                <a:lnTo>
                  <a:pt x="2297500" y="0"/>
                </a:lnTo>
                <a:lnTo>
                  <a:pt x="2297500" y="2297500"/>
                </a:lnTo>
                <a:lnTo>
                  <a:pt x="0" y="2297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694807" y="4593405"/>
            <a:ext cx="1242442" cy="1314753"/>
          </a:xfrm>
          <a:custGeom>
            <a:avLst/>
            <a:gdLst/>
            <a:ahLst/>
            <a:cxnLst/>
            <a:rect r="r" b="b" t="t" l="l"/>
            <a:pathLst>
              <a:path h="1314753" w="1242442">
                <a:moveTo>
                  <a:pt x="0" y="0"/>
                </a:moveTo>
                <a:lnTo>
                  <a:pt x="1242441" y="0"/>
                </a:lnTo>
                <a:lnTo>
                  <a:pt x="1242441" y="1314753"/>
                </a:lnTo>
                <a:lnTo>
                  <a:pt x="0" y="13147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83050" y="3669297"/>
            <a:ext cx="2317191" cy="2317191"/>
          </a:xfrm>
          <a:custGeom>
            <a:avLst/>
            <a:gdLst/>
            <a:ahLst/>
            <a:cxnLst/>
            <a:rect r="r" b="b" t="t" l="l"/>
            <a:pathLst>
              <a:path h="2317191" w="2317191">
                <a:moveTo>
                  <a:pt x="0" y="0"/>
                </a:moveTo>
                <a:lnTo>
                  <a:pt x="2317191" y="0"/>
                </a:lnTo>
                <a:lnTo>
                  <a:pt x="2317191" y="2317191"/>
                </a:lnTo>
                <a:lnTo>
                  <a:pt x="0" y="23171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205694" y="3235204"/>
            <a:ext cx="673805" cy="673805"/>
          </a:xfrm>
          <a:custGeom>
            <a:avLst/>
            <a:gdLst/>
            <a:ahLst/>
            <a:cxnLst/>
            <a:rect r="r" b="b" t="t" l="l"/>
            <a:pathLst>
              <a:path h="673805" w="673805">
                <a:moveTo>
                  <a:pt x="0" y="0"/>
                </a:moveTo>
                <a:lnTo>
                  <a:pt x="673804" y="0"/>
                </a:lnTo>
                <a:lnTo>
                  <a:pt x="673804" y="673804"/>
                </a:lnTo>
                <a:lnTo>
                  <a:pt x="0" y="6738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205694" y="4769735"/>
            <a:ext cx="673805" cy="673805"/>
          </a:xfrm>
          <a:custGeom>
            <a:avLst/>
            <a:gdLst/>
            <a:ahLst/>
            <a:cxnLst/>
            <a:rect r="r" b="b" t="t" l="l"/>
            <a:pathLst>
              <a:path h="673805" w="673805">
                <a:moveTo>
                  <a:pt x="0" y="0"/>
                </a:moveTo>
                <a:lnTo>
                  <a:pt x="673804" y="0"/>
                </a:lnTo>
                <a:lnTo>
                  <a:pt x="673804" y="673805"/>
                </a:lnTo>
                <a:lnTo>
                  <a:pt x="0" y="673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205694" y="6304266"/>
            <a:ext cx="673805" cy="673805"/>
          </a:xfrm>
          <a:custGeom>
            <a:avLst/>
            <a:gdLst/>
            <a:ahLst/>
            <a:cxnLst/>
            <a:rect r="r" b="b" t="t" l="l"/>
            <a:pathLst>
              <a:path h="673805" w="673805">
                <a:moveTo>
                  <a:pt x="0" y="0"/>
                </a:moveTo>
                <a:lnTo>
                  <a:pt x="673804" y="0"/>
                </a:lnTo>
                <a:lnTo>
                  <a:pt x="673804" y="673805"/>
                </a:lnTo>
                <a:lnTo>
                  <a:pt x="0" y="673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205694" y="7699548"/>
            <a:ext cx="673805" cy="673805"/>
          </a:xfrm>
          <a:custGeom>
            <a:avLst/>
            <a:gdLst/>
            <a:ahLst/>
            <a:cxnLst/>
            <a:rect r="r" b="b" t="t" l="l"/>
            <a:pathLst>
              <a:path h="673805" w="673805">
                <a:moveTo>
                  <a:pt x="0" y="0"/>
                </a:moveTo>
                <a:lnTo>
                  <a:pt x="673804" y="0"/>
                </a:lnTo>
                <a:lnTo>
                  <a:pt x="673804" y="673805"/>
                </a:lnTo>
                <a:lnTo>
                  <a:pt x="0" y="6738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809483" y="4593405"/>
            <a:ext cx="1434751" cy="1314753"/>
          </a:xfrm>
          <a:custGeom>
            <a:avLst/>
            <a:gdLst/>
            <a:ahLst/>
            <a:cxnLst/>
            <a:rect r="r" b="b" t="t" l="l"/>
            <a:pathLst>
              <a:path h="1314753" w="1434751">
                <a:moveTo>
                  <a:pt x="0" y="0"/>
                </a:moveTo>
                <a:lnTo>
                  <a:pt x="1434751" y="0"/>
                </a:lnTo>
                <a:lnTo>
                  <a:pt x="1434751" y="1314753"/>
                </a:lnTo>
                <a:lnTo>
                  <a:pt x="0" y="1314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558066" y="983634"/>
            <a:ext cx="8487821" cy="17875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29"/>
              </a:lnSpc>
            </a:pPr>
            <a:r>
              <a:rPr lang="en-US" sz="9378">
                <a:solidFill>
                  <a:srgbClr val="F7DE46"/>
                </a:solidFill>
                <a:latin typeface="可画榜书"/>
                <a:ea typeface="可画榜书"/>
                <a:cs typeface="可画榜书"/>
                <a:sym typeface="可画榜书"/>
              </a:rPr>
              <a:t>書包選用小技巧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140905" y="3035179"/>
            <a:ext cx="4508672" cy="9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60"/>
              </a:lnSpc>
            </a:pPr>
            <a:r>
              <a:rPr lang="en-US" sz="4900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書包應雙肩背負。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140905" y="4569710"/>
            <a:ext cx="4508672" cy="9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60"/>
              </a:lnSpc>
            </a:pPr>
            <a:r>
              <a:rPr lang="en-US" sz="4900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肩帶要寬。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140905" y="6104241"/>
            <a:ext cx="7461422" cy="9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60"/>
              </a:lnSpc>
            </a:pPr>
            <a:r>
              <a:rPr lang="en-US" sz="4900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空書包重量宜輕，材質要佳。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140905" y="7499523"/>
            <a:ext cx="8580609" cy="94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860"/>
              </a:lnSpc>
            </a:pPr>
            <a:r>
              <a:rPr lang="en-US" sz="4900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不用拖拉式書包(上下樓梯危險)。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4095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800000">
            <a:off x="13518672" y="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0" y="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4119" y="532852"/>
            <a:ext cx="15830550" cy="9221295"/>
          </a:xfrm>
          <a:custGeom>
            <a:avLst/>
            <a:gdLst/>
            <a:ahLst/>
            <a:cxnLst/>
            <a:rect r="r" b="b" t="t" l="l"/>
            <a:pathLst>
              <a:path h="9221295" w="15830550">
                <a:moveTo>
                  <a:pt x="0" y="0"/>
                </a:moveTo>
                <a:lnTo>
                  <a:pt x="15830550" y="0"/>
                </a:lnTo>
                <a:lnTo>
                  <a:pt x="15830550" y="9221296"/>
                </a:lnTo>
                <a:lnTo>
                  <a:pt x="0" y="9221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868442" y="2684780"/>
            <a:ext cx="12208217" cy="5298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98CCFD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一、臨睡前：</a:t>
            </a:r>
          </a:p>
          <a:p>
            <a:pPr algn="l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98CCFD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       整理書包，重量不超過體重的12.5%。</a:t>
            </a:r>
          </a:p>
          <a:p>
            <a:pPr algn="l">
              <a:lnSpc>
                <a:spcPts val="2240"/>
              </a:lnSpc>
              <a:spcBef>
                <a:spcPct val="0"/>
              </a:spcBef>
            </a:pPr>
          </a:p>
          <a:p>
            <a:pPr algn="l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F1E38D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二、上學前：</a:t>
            </a:r>
          </a:p>
          <a:p>
            <a:pPr algn="l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F1E38D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        調整書包雙肩背負，緊貼腰背。</a:t>
            </a:r>
          </a:p>
          <a:p>
            <a:pPr algn="l">
              <a:lnSpc>
                <a:spcPts val="2240"/>
              </a:lnSpc>
              <a:spcBef>
                <a:spcPct val="0"/>
              </a:spcBef>
            </a:pPr>
          </a:p>
          <a:p>
            <a:pPr algn="l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FF9999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三、放學前：</a:t>
            </a:r>
          </a:p>
          <a:p>
            <a:pPr algn="l">
              <a:lnSpc>
                <a:spcPts val="6160"/>
              </a:lnSpc>
              <a:spcBef>
                <a:spcPct val="0"/>
              </a:spcBef>
            </a:pPr>
            <a:r>
              <a:rPr lang="en-US" sz="4400">
                <a:solidFill>
                  <a:srgbClr val="FF9999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       收拾書包，善用置物櫃。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868442" y="993345"/>
            <a:ext cx="7981578" cy="1599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739"/>
              </a:lnSpc>
              <a:spcBef>
                <a:spcPct val="0"/>
              </a:spcBef>
            </a:pPr>
            <a:r>
              <a:rPr lang="en-US" sz="8385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書包減重這樣做：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3050236" y="8172647"/>
            <a:ext cx="3086100" cy="1106852"/>
            <a:chOff x="0" y="0"/>
            <a:chExt cx="812800" cy="29151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291517"/>
            </a:xfrm>
            <a:custGeom>
              <a:avLst/>
              <a:gdLst/>
              <a:ahLst/>
              <a:cxnLst/>
              <a:rect r="r" b="b" t="t" l="l"/>
              <a:pathLst>
                <a:path h="291517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1517"/>
                  </a:lnTo>
                  <a:lnTo>
                    <a:pt x="0" y="291517"/>
                  </a:lnTo>
                  <a:close/>
                </a:path>
              </a:pathLst>
            </a:custGeom>
            <a:solidFill>
              <a:srgbClr val="23673A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812800" cy="3296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1828334" y="2984770"/>
            <a:ext cx="4043813" cy="6273530"/>
          </a:xfrm>
          <a:custGeom>
            <a:avLst/>
            <a:gdLst/>
            <a:ahLst/>
            <a:cxnLst/>
            <a:rect r="r" b="b" t="t" l="l"/>
            <a:pathLst>
              <a:path h="6273530" w="4043813">
                <a:moveTo>
                  <a:pt x="0" y="0"/>
                </a:moveTo>
                <a:lnTo>
                  <a:pt x="4043813" y="0"/>
                </a:lnTo>
                <a:lnTo>
                  <a:pt x="4043813" y="6273530"/>
                </a:lnTo>
                <a:lnTo>
                  <a:pt x="0" y="6273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130791" y="5978660"/>
            <a:ext cx="719449" cy="3155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33"/>
              </a:lnSpc>
            </a:pPr>
            <a:r>
              <a:rPr lang="en-US" sz="352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書包輕一 點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195104" y="5978660"/>
            <a:ext cx="719449" cy="3155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33"/>
              </a:lnSpc>
            </a:pPr>
            <a:r>
              <a:rPr lang="en-US" sz="352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健康多一 些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4095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800000">
            <a:off x="13518672" y="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0" y="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4119" y="532852"/>
            <a:ext cx="15830550" cy="9221295"/>
          </a:xfrm>
          <a:custGeom>
            <a:avLst/>
            <a:gdLst/>
            <a:ahLst/>
            <a:cxnLst/>
            <a:rect r="r" b="b" t="t" l="l"/>
            <a:pathLst>
              <a:path h="9221295" w="15830550">
                <a:moveTo>
                  <a:pt x="0" y="0"/>
                </a:moveTo>
                <a:lnTo>
                  <a:pt x="15830550" y="0"/>
                </a:lnTo>
                <a:lnTo>
                  <a:pt x="15830550" y="9221296"/>
                </a:lnTo>
                <a:lnTo>
                  <a:pt x="0" y="9221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701015" y="1028896"/>
            <a:ext cx="2799006" cy="1028635"/>
          </a:xfrm>
          <a:custGeom>
            <a:avLst/>
            <a:gdLst/>
            <a:ahLst/>
            <a:cxnLst/>
            <a:rect r="r" b="b" t="t" l="l"/>
            <a:pathLst>
              <a:path h="1028635" w="2799006">
                <a:moveTo>
                  <a:pt x="0" y="0"/>
                </a:moveTo>
                <a:lnTo>
                  <a:pt x="2799006" y="0"/>
                </a:lnTo>
                <a:lnTo>
                  <a:pt x="2799006" y="1028635"/>
                </a:lnTo>
                <a:lnTo>
                  <a:pt x="0" y="10286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598263" y="2442208"/>
            <a:ext cx="11643674" cy="60159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84"/>
              </a:lnSpc>
            </a:pPr>
            <a:r>
              <a:rPr lang="en-US" sz="2899">
                <a:solidFill>
                  <a:srgbClr val="F7DE46"/>
                </a:solidFill>
                <a:latin typeface="Childling"/>
                <a:ea typeface="Childling"/>
                <a:cs typeface="Childling"/>
                <a:sym typeface="Childling"/>
              </a:rPr>
              <a:t>（     ）1.書包減重的目的在於維護骨骼之正常發展，並培養良好的體態。</a:t>
            </a:r>
          </a:p>
          <a:p>
            <a:pPr algn="just">
              <a:lnSpc>
                <a:spcPts val="4784"/>
              </a:lnSpc>
            </a:pPr>
            <a:r>
              <a:rPr lang="en-US" sz="2899">
                <a:solidFill>
                  <a:srgbClr val="F7DE46"/>
                </a:solidFill>
                <a:latin typeface="Childling"/>
                <a:ea typeface="Childling"/>
                <a:cs typeface="Childling"/>
                <a:sym typeface="Childling"/>
              </a:rPr>
              <a:t>（      ）2.書包重量〈含手提所有物品〉不可超過體重的12.5%（即1/8）。</a:t>
            </a:r>
          </a:p>
          <a:p>
            <a:pPr algn="just">
              <a:lnSpc>
                <a:spcPts val="4784"/>
              </a:lnSpc>
            </a:pPr>
            <a:r>
              <a:rPr lang="en-US" sz="2899">
                <a:solidFill>
                  <a:srgbClr val="F7DE46"/>
                </a:solidFill>
                <a:latin typeface="Childling"/>
                <a:ea typeface="Childling"/>
                <a:cs typeface="Childling"/>
                <a:sym typeface="Childling"/>
              </a:rPr>
              <a:t>（      ）3.選擇書包要考慮外觀是否好看，重一點沒關係。</a:t>
            </a:r>
          </a:p>
          <a:p>
            <a:pPr algn="just">
              <a:lnSpc>
                <a:spcPts val="4784"/>
              </a:lnSpc>
            </a:pPr>
            <a:r>
              <a:rPr lang="en-US" sz="2899">
                <a:solidFill>
                  <a:srgbClr val="F7DE46"/>
                </a:solidFill>
                <a:latin typeface="Childling"/>
                <a:ea typeface="Childling"/>
                <a:cs typeface="Childling"/>
                <a:sym typeface="Childling"/>
              </a:rPr>
              <a:t>（      ）4.我要把所有書籍文具放書包，這樣就不怕忘了帶課本了。</a:t>
            </a:r>
          </a:p>
          <a:p>
            <a:pPr algn="just">
              <a:lnSpc>
                <a:spcPts val="4784"/>
              </a:lnSpc>
            </a:pPr>
            <a:r>
              <a:rPr lang="en-US" sz="2899">
                <a:solidFill>
                  <a:srgbClr val="F7DE46"/>
                </a:solidFill>
                <a:latin typeface="Childling"/>
                <a:ea typeface="Childling"/>
                <a:cs typeface="Childling"/>
                <a:sym typeface="Childling"/>
              </a:rPr>
              <a:t>（      ）5.使用拖式書包雖然省力，但是上下樓梯很不方便。</a:t>
            </a:r>
          </a:p>
          <a:p>
            <a:pPr algn="just">
              <a:lnSpc>
                <a:spcPts val="4784"/>
              </a:lnSpc>
            </a:pPr>
            <a:r>
              <a:rPr lang="en-US" sz="2899">
                <a:solidFill>
                  <a:srgbClr val="F7DE46"/>
                </a:solidFill>
                <a:latin typeface="Childling"/>
                <a:ea typeface="Childling"/>
                <a:cs typeface="Childling"/>
                <a:sym typeface="Childling"/>
              </a:rPr>
              <a:t>（      ）6.書包太重會影響脊柱的發展，嚴重的話還會造成脊柱側彎和肌 </a:t>
            </a:r>
          </a:p>
          <a:p>
            <a:pPr algn="just">
              <a:lnSpc>
                <a:spcPts val="4784"/>
              </a:lnSpc>
            </a:pPr>
            <a:r>
              <a:rPr lang="en-US" sz="2899">
                <a:solidFill>
                  <a:srgbClr val="F7DE46"/>
                </a:solidFill>
                <a:latin typeface="Childling"/>
                <a:ea typeface="Childling"/>
                <a:cs typeface="Childling"/>
                <a:sym typeface="Childling"/>
              </a:rPr>
              <a:t>                    肉、韌帶拉傷。</a:t>
            </a:r>
          </a:p>
          <a:p>
            <a:pPr algn="just">
              <a:lnSpc>
                <a:spcPts val="4784"/>
              </a:lnSpc>
            </a:pPr>
            <a:r>
              <a:rPr lang="en-US" sz="2899">
                <a:solidFill>
                  <a:srgbClr val="F7DE46"/>
                </a:solidFill>
                <a:latin typeface="Childling"/>
                <a:ea typeface="Childling"/>
                <a:cs typeface="Childling"/>
                <a:sym typeface="Childling"/>
              </a:rPr>
              <a:t>（      ）7.使用雙肩揹負書包時重量要接近骨盆，緊貼腰背，肩帶要寬。</a:t>
            </a:r>
          </a:p>
          <a:p>
            <a:pPr algn="just">
              <a:lnSpc>
                <a:spcPts val="4784"/>
              </a:lnSpc>
            </a:pPr>
            <a:r>
              <a:rPr lang="en-US" sz="2899">
                <a:solidFill>
                  <a:srgbClr val="F7DE46"/>
                </a:solidFill>
                <a:latin typeface="Childling"/>
                <a:ea typeface="Childling"/>
                <a:cs typeface="Childling"/>
                <a:sym typeface="Childling"/>
              </a:rPr>
              <a:t>（      ）8.我們要養成睡前依課表整理書包的習慣，不必要的物品就不                    </a:t>
            </a:r>
          </a:p>
          <a:p>
            <a:pPr algn="just">
              <a:lnSpc>
                <a:spcPts val="4784"/>
              </a:lnSpc>
            </a:pPr>
            <a:r>
              <a:rPr lang="en-US" sz="2899">
                <a:solidFill>
                  <a:srgbClr val="F7DE46"/>
                </a:solidFill>
                <a:latin typeface="Childling"/>
                <a:ea typeface="Childling"/>
                <a:cs typeface="Childling"/>
                <a:sym typeface="Childling"/>
              </a:rPr>
              <a:t>                   </a:t>
            </a:r>
            <a:r>
              <a:rPr lang="en-US" sz="2899">
                <a:solidFill>
                  <a:srgbClr val="F7DE46"/>
                </a:solidFill>
                <a:latin typeface="Childling"/>
                <a:ea typeface="Childling"/>
                <a:cs typeface="Childling"/>
                <a:sym typeface="Childling"/>
              </a:rPr>
              <a:t>要帶去學校，可減輕書包重量。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818262" y="752606"/>
            <a:ext cx="5446162" cy="1304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29"/>
              </a:lnSpc>
              <a:spcBef>
                <a:spcPct val="0"/>
              </a:spcBef>
            </a:pPr>
            <a:r>
              <a:rPr lang="en-US" sz="6807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書包減重問與答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3262353" y="8151448"/>
            <a:ext cx="3086100" cy="1106852"/>
            <a:chOff x="0" y="0"/>
            <a:chExt cx="812800" cy="29151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291517"/>
            </a:xfrm>
            <a:custGeom>
              <a:avLst/>
              <a:gdLst/>
              <a:ahLst/>
              <a:cxnLst/>
              <a:rect r="r" b="b" t="t" l="l"/>
              <a:pathLst>
                <a:path h="291517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1517"/>
                  </a:lnTo>
                  <a:lnTo>
                    <a:pt x="0" y="291517"/>
                  </a:lnTo>
                  <a:close/>
                </a:path>
              </a:pathLst>
            </a:custGeom>
            <a:solidFill>
              <a:srgbClr val="23673A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812800" cy="3296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835851">
            <a:off x="13932698" y="6976558"/>
            <a:ext cx="2164735" cy="2349780"/>
          </a:xfrm>
          <a:custGeom>
            <a:avLst/>
            <a:gdLst/>
            <a:ahLst/>
            <a:cxnLst/>
            <a:rect r="r" b="b" t="t" l="l"/>
            <a:pathLst>
              <a:path h="2349780" w="2164735">
                <a:moveTo>
                  <a:pt x="0" y="0"/>
                </a:moveTo>
                <a:lnTo>
                  <a:pt x="2164735" y="0"/>
                </a:lnTo>
                <a:lnTo>
                  <a:pt x="2164735" y="2349780"/>
                </a:lnTo>
                <a:lnTo>
                  <a:pt x="0" y="23497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4095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>
            <a:hlinkClick r:id="rId6" tooltip="https://www.youtube.com/watch?v=Y5STl1HvA4c"/>
          </p:cNvPr>
          <p:cNvSpPr/>
          <p:nvPr/>
        </p:nvSpPr>
        <p:spPr>
          <a:xfrm flipH="false" flipV="false" rot="0">
            <a:off x="1314119" y="532852"/>
            <a:ext cx="15830550" cy="9221295"/>
          </a:xfrm>
          <a:custGeom>
            <a:avLst/>
            <a:gdLst/>
            <a:ahLst/>
            <a:cxnLst/>
            <a:rect r="r" b="b" t="t" l="l"/>
            <a:pathLst>
              <a:path h="9221295" w="15830550">
                <a:moveTo>
                  <a:pt x="0" y="0"/>
                </a:moveTo>
                <a:lnTo>
                  <a:pt x="15830550" y="0"/>
                </a:lnTo>
                <a:lnTo>
                  <a:pt x="15830550" y="9221296"/>
                </a:lnTo>
                <a:lnTo>
                  <a:pt x="0" y="9221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011664">
            <a:off x="11578698" y="1500704"/>
            <a:ext cx="1649490" cy="1711533"/>
          </a:xfrm>
          <a:custGeom>
            <a:avLst/>
            <a:gdLst/>
            <a:ahLst/>
            <a:cxnLst/>
            <a:rect r="r" b="b" t="t" l="l"/>
            <a:pathLst>
              <a:path h="1711533" w="1649490">
                <a:moveTo>
                  <a:pt x="0" y="0"/>
                </a:moveTo>
                <a:lnTo>
                  <a:pt x="1649490" y="0"/>
                </a:lnTo>
                <a:lnTo>
                  <a:pt x="1649490" y="1711533"/>
                </a:lnTo>
                <a:lnTo>
                  <a:pt x="0" y="17115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70655">
            <a:off x="10968205" y="5013406"/>
            <a:ext cx="967506" cy="1365088"/>
          </a:xfrm>
          <a:custGeom>
            <a:avLst/>
            <a:gdLst/>
            <a:ahLst/>
            <a:cxnLst/>
            <a:rect r="r" b="b" t="t" l="l"/>
            <a:pathLst>
              <a:path h="1365088" w="967506">
                <a:moveTo>
                  <a:pt x="0" y="0"/>
                </a:moveTo>
                <a:lnTo>
                  <a:pt x="967506" y="0"/>
                </a:lnTo>
                <a:lnTo>
                  <a:pt x="967506" y="1365088"/>
                </a:lnTo>
                <a:lnTo>
                  <a:pt x="0" y="13650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072028" y="3007895"/>
            <a:ext cx="10581265" cy="3393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965"/>
              </a:lnSpc>
            </a:pPr>
            <a:r>
              <a:rPr lang="en-US" sz="9260">
                <a:solidFill>
                  <a:srgbClr val="FFC107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3/18.19</a:t>
            </a:r>
          </a:p>
          <a:p>
            <a:pPr algn="l">
              <a:lnSpc>
                <a:spcPts val="12965"/>
              </a:lnSpc>
              <a:spcBef>
                <a:spcPct val="0"/>
              </a:spcBef>
            </a:pPr>
            <a:r>
              <a:rPr lang="en-US" sz="9260">
                <a:solidFill>
                  <a:srgbClr val="FFC107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書包檢測開始囉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3101638" y="8188867"/>
            <a:ext cx="3086100" cy="1078958"/>
            <a:chOff x="0" y="0"/>
            <a:chExt cx="812800" cy="28417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284170"/>
            </a:xfrm>
            <a:custGeom>
              <a:avLst/>
              <a:gdLst/>
              <a:ahLst/>
              <a:cxnLst/>
              <a:rect r="r" b="b" t="t" l="l"/>
              <a:pathLst>
                <a:path h="28417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84170"/>
                  </a:lnTo>
                  <a:lnTo>
                    <a:pt x="0" y="284170"/>
                  </a:lnTo>
                  <a:close/>
                </a:path>
              </a:pathLst>
            </a:custGeom>
            <a:solidFill>
              <a:srgbClr val="23673A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812800" cy="3222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3072028" y="1130262"/>
            <a:ext cx="8896955" cy="2033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851"/>
              </a:lnSpc>
              <a:spcBef>
                <a:spcPct val="0"/>
              </a:spcBef>
            </a:pPr>
            <a:r>
              <a:rPr lang="en-US" sz="10608">
                <a:solidFill>
                  <a:srgbClr val="238ED5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你的</a:t>
            </a:r>
            <a:r>
              <a:rPr lang="en-US" sz="10608">
                <a:solidFill>
                  <a:srgbClr val="238ED5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書包有多重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117907" y="6885461"/>
            <a:ext cx="10793607" cy="1667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57"/>
              </a:lnSpc>
              <a:spcBef>
                <a:spcPct val="0"/>
              </a:spcBef>
            </a:pPr>
            <a:r>
              <a:rPr lang="en-US" sz="5112">
                <a:solidFill>
                  <a:srgbClr val="F7DE46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預祝大家都能通過書包抽測喔~~</a:t>
            </a:r>
          </a:p>
          <a:p>
            <a:pPr algn="l">
              <a:lnSpc>
                <a:spcPts val="5337"/>
              </a:lnSpc>
              <a:spcBef>
                <a:spcPct val="0"/>
              </a:spcBef>
            </a:pPr>
            <a:r>
              <a:rPr lang="en-US" sz="3812">
                <a:solidFill>
                  <a:srgbClr val="98CCFD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通過抽測，給予好讚兒童10點喔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1756641" y="6273799"/>
            <a:ext cx="4309748" cy="2984501"/>
          </a:xfrm>
          <a:custGeom>
            <a:avLst/>
            <a:gdLst/>
            <a:ahLst/>
            <a:cxnLst/>
            <a:rect r="r" b="b" t="t" l="l"/>
            <a:pathLst>
              <a:path h="2984501" w="4309748">
                <a:moveTo>
                  <a:pt x="0" y="0"/>
                </a:moveTo>
                <a:lnTo>
                  <a:pt x="4309748" y="0"/>
                </a:lnTo>
                <a:lnTo>
                  <a:pt x="4309748" y="2984501"/>
                </a:lnTo>
                <a:lnTo>
                  <a:pt x="0" y="29845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4095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14119" y="532852"/>
            <a:ext cx="15830550" cy="9221295"/>
          </a:xfrm>
          <a:custGeom>
            <a:avLst/>
            <a:gdLst/>
            <a:ahLst/>
            <a:cxnLst/>
            <a:rect r="r" b="b" t="t" l="l"/>
            <a:pathLst>
              <a:path h="9221295" w="15830550">
                <a:moveTo>
                  <a:pt x="0" y="0"/>
                </a:moveTo>
                <a:lnTo>
                  <a:pt x="15830550" y="0"/>
                </a:lnTo>
                <a:lnTo>
                  <a:pt x="15830550" y="9221296"/>
                </a:lnTo>
                <a:lnTo>
                  <a:pt x="0" y="9221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03369" y="4345818"/>
            <a:ext cx="3985251" cy="4912482"/>
          </a:xfrm>
          <a:custGeom>
            <a:avLst/>
            <a:gdLst/>
            <a:ahLst/>
            <a:cxnLst/>
            <a:rect r="r" b="b" t="t" l="l"/>
            <a:pathLst>
              <a:path h="4912482" w="3985251">
                <a:moveTo>
                  <a:pt x="0" y="0"/>
                </a:moveTo>
                <a:lnTo>
                  <a:pt x="3985251" y="0"/>
                </a:lnTo>
                <a:lnTo>
                  <a:pt x="3985251" y="4912482"/>
                </a:lnTo>
                <a:lnTo>
                  <a:pt x="0" y="49124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412858" y="1248264"/>
            <a:ext cx="9814923" cy="2440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967"/>
              </a:lnSpc>
            </a:pPr>
            <a:r>
              <a:rPr lang="en-US" sz="12833">
                <a:solidFill>
                  <a:srgbClr val="FFFFFF"/>
                </a:solidFill>
                <a:latin typeface="可画榜书"/>
                <a:ea typeface="可画榜书"/>
                <a:cs typeface="可画榜书"/>
                <a:sym typeface="可画榜书"/>
              </a:rPr>
              <a:t>書包輕一點，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133717" y="4657725"/>
            <a:ext cx="9407358" cy="24391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955"/>
              </a:lnSpc>
            </a:pPr>
            <a:r>
              <a:rPr lang="en-US" sz="12825">
                <a:solidFill>
                  <a:srgbClr val="98CCFD"/>
                </a:solidFill>
                <a:latin typeface="可画榜书"/>
                <a:ea typeface="可画榜书"/>
                <a:cs typeface="可画榜书"/>
                <a:sym typeface="可画榜书"/>
              </a:rPr>
              <a:t>健康多一些!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4095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800000">
            <a:off x="13518672" y="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0" y="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4119" y="532852"/>
            <a:ext cx="15830550" cy="9221295"/>
          </a:xfrm>
          <a:custGeom>
            <a:avLst/>
            <a:gdLst/>
            <a:ahLst/>
            <a:cxnLst/>
            <a:rect r="r" b="b" t="t" l="l"/>
            <a:pathLst>
              <a:path h="9221295" w="15830550">
                <a:moveTo>
                  <a:pt x="0" y="0"/>
                </a:moveTo>
                <a:lnTo>
                  <a:pt x="15830550" y="0"/>
                </a:lnTo>
                <a:lnTo>
                  <a:pt x="15830550" y="9221296"/>
                </a:lnTo>
                <a:lnTo>
                  <a:pt x="0" y="9221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349629" y="1279864"/>
            <a:ext cx="5759529" cy="1555073"/>
          </a:xfrm>
          <a:custGeom>
            <a:avLst/>
            <a:gdLst/>
            <a:ahLst/>
            <a:cxnLst/>
            <a:rect r="r" b="b" t="t" l="l"/>
            <a:pathLst>
              <a:path h="1555073" w="5759529">
                <a:moveTo>
                  <a:pt x="0" y="0"/>
                </a:moveTo>
                <a:lnTo>
                  <a:pt x="5759529" y="0"/>
                </a:lnTo>
                <a:lnTo>
                  <a:pt x="5759529" y="1555072"/>
                </a:lnTo>
                <a:lnTo>
                  <a:pt x="0" y="1555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706116" y="3800475"/>
            <a:ext cx="3363849" cy="4114800"/>
          </a:xfrm>
          <a:custGeom>
            <a:avLst/>
            <a:gdLst/>
            <a:ahLst/>
            <a:cxnLst/>
            <a:rect r="r" b="b" t="t" l="l"/>
            <a:pathLst>
              <a:path h="4114800" w="3363849">
                <a:moveTo>
                  <a:pt x="0" y="0"/>
                </a:moveTo>
                <a:lnTo>
                  <a:pt x="3363849" y="0"/>
                </a:lnTo>
                <a:lnTo>
                  <a:pt x="33638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026973" y="1267423"/>
            <a:ext cx="4404841" cy="130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15"/>
              </a:lnSpc>
            </a:pPr>
            <a:r>
              <a:rPr lang="en-US" sz="6797">
                <a:solidFill>
                  <a:srgbClr val="1E8ED1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醫生這樣說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810117" y="3052912"/>
            <a:ext cx="8243270" cy="4897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44"/>
              </a:lnSpc>
            </a:pPr>
            <a:r>
              <a:rPr lang="en-US" sz="3819">
                <a:solidFill>
                  <a:srgbClr val="E6F8F1"/>
                </a:solidFill>
                <a:latin typeface="Handy Casual"/>
                <a:ea typeface="Handy Casual"/>
                <a:cs typeface="Handy Casual"/>
                <a:sym typeface="Handy Casual"/>
              </a:rPr>
              <a:t>根據醫學報導，學齡期的學童正處 </a:t>
            </a:r>
            <a:r>
              <a:rPr lang="en-US" sz="3819">
                <a:solidFill>
                  <a:srgbClr val="E6F8F1"/>
                </a:solidFill>
                <a:latin typeface="Handy Casual"/>
                <a:ea typeface="Handy Casual"/>
                <a:cs typeface="Handy Casual"/>
                <a:sym typeface="Handy Casual"/>
              </a:rPr>
              <a:t>於骨骼生長階段，不良的背書包方式或 書包超重，都可能影響脊柱發展，不但 影響發育，甚至將造成脊柱側彎、肌肉 或韌帶拉傷。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4095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800000">
            <a:off x="13518672" y="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0" y="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4119" y="532852"/>
            <a:ext cx="15830550" cy="9221295"/>
          </a:xfrm>
          <a:custGeom>
            <a:avLst/>
            <a:gdLst/>
            <a:ahLst/>
            <a:cxnLst/>
            <a:rect r="r" b="b" t="t" l="l"/>
            <a:pathLst>
              <a:path h="9221295" w="15830550">
                <a:moveTo>
                  <a:pt x="0" y="0"/>
                </a:moveTo>
                <a:lnTo>
                  <a:pt x="15830550" y="0"/>
                </a:lnTo>
                <a:lnTo>
                  <a:pt x="15830550" y="9221296"/>
                </a:lnTo>
                <a:lnTo>
                  <a:pt x="0" y="9221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603066" y="754256"/>
            <a:ext cx="7081868" cy="1648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035"/>
              </a:lnSpc>
            </a:pPr>
            <a:r>
              <a:rPr lang="en-US" sz="8596">
                <a:solidFill>
                  <a:srgbClr val="E6F8F1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脊柱側彎的後果</a:t>
            </a:r>
          </a:p>
        </p:txBody>
      </p:sp>
      <p:sp>
        <p:nvSpPr>
          <p:cNvPr name="AutoShape 8" id="8"/>
          <p:cNvSpPr/>
          <p:nvPr/>
        </p:nvSpPr>
        <p:spPr>
          <a:xfrm>
            <a:off x="5653238" y="2298533"/>
            <a:ext cx="7086299" cy="0"/>
          </a:xfrm>
          <a:prstGeom prst="line">
            <a:avLst/>
          </a:prstGeom>
          <a:ln cap="rnd" w="1143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9" id="9"/>
          <p:cNvGrpSpPr/>
          <p:nvPr/>
        </p:nvGrpSpPr>
        <p:grpSpPr>
          <a:xfrm rot="0">
            <a:off x="2326223" y="3425090"/>
            <a:ext cx="3278760" cy="3955493"/>
            <a:chOff x="0" y="0"/>
            <a:chExt cx="971082" cy="117151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71082" cy="1171513"/>
            </a:xfrm>
            <a:custGeom>
              <a:avLst/>
              <a:gdLst/>
              <a:ahLst/>
              <a:cxnLst/>
              <a:rect r="r" b="b" t="t" l="l"/>
              <a:pathLst>
                <a:path h="1171513" w="971082">
                  <a:moveTo>
                    <a:pt x="120423" y="0"/>
                  </a:moveTo>
                  <a:lnTo>
                    <a:pt x="850659" y="0"/>
                  </a:lnTo>
                  <a:cubicBezTo>
                    <a:pt x="917167" y="0"/>
                    <a:pt x="971082" y="53915"/>
                    <a:pt x="971082" y="120423"/>
                  </a:cubicBezTo>
                  <a:lnTo>
                    <a:pt x="971082" y="1051090"/>
                  </a:lnTo>
                  <a:cubicBezTo>
                    <a:pt x="971082" y="1117597"/>
                    <a:pt x="917167" y="1171513"/>
                    <a:pt x="850659" y="1171513"/>
                  </a:cubicBezTo>
                  <a:lnTo>
                    <a:pt x="120423" y="1171513"/>
                  </a:lnTo>
                  <a:cubicBezTo>
                    <a:pt x="53915" y="1171513"/>
                    <a:pt x="0" y="1117597"/>
                    <a:pt x="0" y="1051090"/>
                  </a:cubicBezTo>
                  <a:lnTo>
                    <a:pt x="0" y="120423"/>
                  </a:lnTo>
                  <a:cubicBezTo>
                    <a:pt x="0" y="53915"/>
                    <a:pt x="53915" y="0"/>
                    <a:pt x="120423" y="0"/>
                  </a:cubicBezTo>
                  <a:close/>
                </a:path>
              </a:pathLst>
            </a:custGeom>
            <a:solidFill>
              <a:srgbClr val="F1E38D"/>
            </a:solidFill>
            <a:ln w="57150" cap="rnd">
              <a:solidFill>
                <a:srgbClr val="F7DE46"/>
              </a:soli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971082" cy="12096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778488" y="3425090"/>
            <a:ext cx="3278760" cy="3955493"/>
            <a:chOff x="0" y="0"/>
            <a:chExt cx="971082" cy="117151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971082" cy="1171513"/>
            </a:xfrm>
            <a:custGeom>
              <a:avLst/>
              <a:gdLst/>
              <a:ahLst/>
              <a:cxnLst/>
              <a:rect r="r" b="b" t="t" l="l"/>
              <a:pathLst>
                <a:path h="1171513" w="971082">
                  <a:moveTo>
                    <a:pt x="120423" y="0"/>
                  </a:moveTo>
                  <a:lnTo>
                    <a:pt x="850659" y="0"/>
                  </a:lnTo>
                  <a:cubicBezTo>
                    <a:pt x="917167" y="0"/>
                    <a:pt x="971082" y="53915"/>
                    <a:pt x="971082" y="120423"/>
                  </a:cubicBezTo>
                  <a:lnTo>
                    <a:pt x="971082" y="1051090"/>
                  </a:lnTo>
                  <a:cubicBezTo>
                    <a:pt x="971082" y="1117597"/>
                    <a:pt x="917167" y="1171513"/>
                    <a:pt x="850659" y="1171513"/>
                  </a:cubicBezTo>
                  <a:lnTo>
                    <a:pt x="120423" y="1171513"/>
                  </a:lnTo>
                  <a:cubicBezTo>
                    <a:pt x="53915" y="1171513"/>
                    <a:pt x="0" y="1117597"/>
                    <a:pt x="0" y="1051090"/>
                  </a:cubicBezTo>
                  <a:lnTo>
                    <a:pt x="0" y="120423"/>
                  </a:lnTo>
                  <a:cubicBezTo>
                    <a:pt x="0" y="53915"/>
                    <a:pt x="53915" y="0"/>
                    <a:pt x="120423" y="0"/>
                  </a:cubicBezTo>
                  <a:close/>
                </a:path>
              </a:pathLst>
            </a:custGeom>
            <a:solidFill>
              <a:srgbClr val="F1E38D"/>
            </a:solidFill>
            <a:ln w="57150" cap="rnd">
              <a:solidFill>
                <a:srgbClr val="F7DE46"/>
              </a:soli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971082" cy="12096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9230752" y="3425090"/>
            <a:ext cx="3278760" cy="3955493"/>
            <a:chOff x="0" y="0"/>
            <a:chExt cx="971082" cy="117151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971082" cy="1171513"/>
            </a:xfrm>
            <a:custGeom>
              <a:avLst/>
              <a:gdLst/>
              <a:ahLst/>
              <a:cxnLst/>
              <a:rect r="r" b="b" t="t" l="l"/>
              <a:pathLst>
                <a:path h="1171513" w="971082">
                  <a:moveTo>
                    <a:pt x="120423" y="0"/>
                  </a:moveTo>
                  <a:lnTo>
                    <a:pt x="850659" y="0"/>
                  </a:lnTo>
                  <a:cubicBezTo>
                    <a:pt x="917167" y="0"/>
                    <a:pt x="971082" y="53915"/>
                    <a:pt x="971082" y="120423"/>
                  </a:cubicBezTo>
                  <a:lnTo>
                    <a:pt x="971082" y="1051090"/>
                  </a:lnTo>
                  <a:cubicBezTo>
                    <a:pt x="971082" y="1117597"/>
                    <a:pt x="917167" y="1171513"/>
                    <a:pt x="850659" y="1171513"/>
                  </a:cubicBezTo>
                  <a:lnTo>
                    <a:pt x="120423" y="1171513"/>
                  </a:lnTo>
                  <a:cubicBezTo>
                    <a:pt x="53915" y="1171513"/>
                    <a:pt x="0" y="1117597"/>
                    <a:pt x="0" y="1051090"/>
                  </a:cubicBezTo>
                  <a:lnTo>
                    <a:pt x="0" y="120423"/>
                  </a:lnTo>
                  <a:cubicBezTo>
                    <a:pt x="0" y="53915"/>
                    <a:pt x="53915" y="0"/>
                    <a:pt x="120423" y="0"/>
                  </a:cubicBezTo>
                  <a:close/>
                </a:path>
              </a:pathLst>
            </a:custGeom>
            <a:solidFill>
              <a:srgbClr val="F1E38D"/>
            </a:solidFill>
            <a:ln w="57150" cap="rnd">
              <a:solidFill>
                <a:srgbClr val="F7DE46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971082" cy="12096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683017" y="3425090"/>
            <a:ext cx="3278760" cy="3955493"/>
            <a:chOff x="0" y="0"/>
            <a:chExt cx="971082" cy="1171513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971082" cy="1171513"/>
            </a:xfrm>
            <a:custGeom>
              <a:avLst/>
              <a:gdLst/>
              <a:ahLst/>
              <a:cxnLst/>
              <a:rect r="r" b="b" t="t" l="l"/>
              <a:pathLst>
                <a:path h="1171513" w="971082">
                  <a:moveTo>
                    <a:pt x="120423" y="0"/>
                  </a:moveTo>
                  <a:lnTo>
                    <a:pt x="850659" y="0"/>
                  </a:lnTo>
                  <a:cubicBezTo>
                    <a:pt x="917167" y="0"/>
                    <a:pt x="971082" y="53915"/>
                    <a:pt x="971082" y="120423"/>
                  </a:cubicBezTo>
                  <a:lnTo>
                    <a:pt x="971082" y="1051090"/>
                  </a:lnTo>
                  <a:cubicBezTo>
                    <a:pt x="971082" y="1117597"/>
                    <a:pt x="917167" y="1171513"/>
                    <a:pt x="850659" y="1171513"/>
                  </a:cubicBezTo>
                  <a:lnTo>
                    <a:pt x="120423" y="1171513"/>
                  </a:lnTo>
                  <a:cubicBezTo>
                    <a:pt x="53915" y="1171513"/>
                    <a:pt x="0" y="1117597"/>
                    <a:pt x="0" y="1051090"/>
                  </a:cubicBezTo>
                  <a:lnTo>
                    <a:pt x="0" y="120423"/>
                  </a:lnTo>
                  <a:cubicBezTo>
                    <a:pt x="0" y="53915"/>
                    <a:pt x="53915" y="0"/>
                    <a:pt x="120423" y="0"/>
                  </a:cubicBezTo>
                  <a:close/>
                </a:path>
              </a:pathLst>
            </a:custGeom>
            <a:solidFill>
              <a:srgbClr val="F1E38D"/>
            </a:solidFill>
            <a:ln w="57150" cap="rnd">
              <a:solidFill>
                <a:srgbClr val="F7DE46"/>
              </a:soli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971082" cy="12096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3795997" y="5402837"/>
            <a:ext cx="1811040" cy="1747654"/>
          </a:xfrm>
          <a:custGeom>
            <a:avLst/>
            <a:gdLst/>
            <a:ahLst/>
            <a:cxnLst/>
            <a:rect r="r" b="b" t="t" l="l"/>
            <a:pathLst>
              <a:path h="1747654" w="1811040">
                <a:moveTo>
                  <a:pt x="0" y="0"/>
                </a:moveTo>
                <a:lnTo>
                  <a:pt x="1811041" y="0"/>
                </a:lnTo>
                <a:lnTo>
                  <a:pt x="1811041" y="1747654"/>
                </a:lnTo>
                <a:lnTo>
                  <a:pt x="0" y="17476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6684884" y="5738369"/>
            <a:ext cx="1298094" cy="1583846"/>
          </a:xfrm>
          <a:custGeom>
            <a:avLst/>
            <a:gdLst/>
            <a:ahLst/>
            <a:cxnLst/>
            <a:rect r="r" b="b" t="t" l="l"/>
            <a:pathLst>
              <a:path h="1583846" w="1298094">
                <a:moveTo>
                  <a:pt x="0" y="0"/>
                </a:moveTo>
                <a:lnTo>
                  <a:pt x="1298093" y="0"/>
                </a:lnTo>
                <a:lnTo>
                  <a:pt x="1298093" y="1583845"/>
                </a:lnTo>
                <a:lnTo>
                  <a:pt x="0" y="158384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0194471" y="5491011"/>
            <a:ext cx="1427153" cy="1659480"/>
          </a:xfrm>
          <a:custGeom>
            <a:avLst/>
            <a:gdLst/>
            <a:ahLst/>
            <a:cxnLst/>
            <a:rect r="r" b="b" t="t" l="l"/>
            <a:pathLst>
              <a:path h="1659480" w="1427153">
                <a:moveTo>
                  <a:pt x="0" y="0"/>
                </a:moveTo>
                <a:lnTo>
                  <a:pt x="1427153" y="0"/>
                </a:lnTo>
                <a:lnTo>
                  <a:pt x="1427153" y="1659480"/>
                </a:lnTo>
                <a:lnTo>
                  <a:pt x="0" y="16594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516426" y="5955967"/>
            <a:ext cx="1172126" cy="1194523"/>
          </a:xfrm>
          <a:custGeom>
            <a:avLst/>
            <a:gdLst/>
            <a:ahLst/>
            <a:cxnLst/>
            <a:rect r="r" b="b" t="t" l="l"/>
            <a:pathLst>
              <a:path h="1194523" w="1172126">
                <a:moveTo>
                  <a:pt x="0" y="0"/>
                </a:moveTo>
                <a:lnTo>
                  <a:pt x="1172126" y="0"/>
                </a:lnTo>
                <a:lnTo>
                  <a:pt x="1172126" y="1194524"/>
                </a:lnTo>
                <a:lnTo>
                  <a:pt x="0" y="11945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3261046" y="5060910"/>
            <a:ext cx="1841443" cy="2089581"/>
          </a:xfrm>
          <a:custGeom>
            <a:avLst/>
            <a:gdLst/>
            <a:ahLst/>
            <a:cxnLst/>
            <a:rect r="r" b="b" t="t" l="l"/>
            <a:pathLst>
              <a:path h="2089581" w="1841443">
                <a:moveTo>
                  <a:pt x="0" y="0"/>
                </a:moveTo>
                <a:lnTo>
                  <a:pt x="1841443" y="0"/>
                </a:lnTo>
                <a:lnTo>
                  <a:pt x="1841443" y="2089581"/>
                </a:lnTo>
                <a:lnTo>
                  <a:pt x="0" y="20895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9497150" y="4050318"/>
            <a:ext cx="2832812" cy="1378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68"/>
              </a:lnSpc>
            </a:pPr>
            <a:r>
              <a:rPr lang="en-US" sz="3124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骨骼扭曲變型，</a:t>
            </a:r>
          </a:p>
          <a:p>
            <a:pPr algn="l">
              <a:lnSpc>
                <a:spcPts val="3468"/>
              </a:lnSpc>
            </a:pPr>
            <a:r>
              <a:rPr lang="en-US" sz="3124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加上腰、背、肩部疼痛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576360" y="3955068"/>
            <a:ext cx="2778486" cy="1728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67"/>
              </a:lnSpc>
              <a:spcBef>
                <a:spcPct val="0"/>
              </a:spcBef>
            </a:pPr>
            <a:r>
              <a:rPr lang="en-US" sz="3191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提前關節退化、磨損、骨刺形成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958038" y="3964593"/>
            <a:ext cx="3120012" cy="1691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6"/>
              </a:lnSpc>
              <a:spcBef>
                <a:spcPct val="0"/>
              </a:spcBef>
            </a:pPr>
            <a:r>
              <a:rPr lang="en-US" sz="3140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心肺受壓迫：高血壓、心臟病、易感染肺炎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2861937" y="3955068"/>
            <a:ext cx="2639661" cy="604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腸胃不順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4095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800000">
            <a:off x="13518672" y="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0" y="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4119" y="532852"/>
            <a:ext cx="15830550" cy="9221295"/>
          </a:xfrm>
          <a:custGeom>
            <a:avLst/>
            <a:gdLst/>
            <a:ahLst/>
            <a:cxnLst/>
            <a:rect r="r" b="b" t="t" l="l"/>
            <a:pathLst>
              <a:path h="9221295" w="15830550">
                <a:moveTo>
                  <a:pt x="0" y="0"/>
                </a:moveTo>
                <a:lnTo>
                  <a:pt x="15830550" y="0"/>
                </a:lnTo>
                <a:lnTo>
                  <a:pt x="15830550" y="9221296"/>
                </a:lnTo>
                <a:lnTo>
                  <a:pt x="0" y="9221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349629" y="1207734"/>
            <a:ext cx="5759529" cy="1555073"/>
          </a:xfrm>
          <a:custGeom>
            <a:avLst/>
            <a:gdLst/>
            <a:ahLst/>
            <a:cxnLst/>
            <a:rect r="r" b="b" t="t" l="l"/>
            <a:pathLst>
              <a:path h="1555073" w="5759529">
                <a:moveTo>
                  <a:pt x="0" y="0"/>
                </a:moveTo>
                <a:lnTo>
                  <a:pt x="5759529" y="0"/>
                </a:lnTo>
                <a:lnTo>
                  <a:pt x="5759529" y="1555072"/>
                </a:lnTo>
                <a:lnTo>
                  <a:pt x="0" y="15550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679337" y="3655830"/>
            <a:ext cx="2385718" cy="5602470"/>
          </a:xfrm>
          <a:custGeom>
            <a:avLst/>
            <a:gdLst/>
            <a:ahLst/>
            <a:cxnLst/>
            <a:rect r="r" b="b" t="t" l="l"/>
            <a:pathLst>
              <a:path h="5602470" w="2385718">
                <a:moveTo>
                  <a:pt x="0" y="0"/>
                </a:moveTo>
                <a:lnTo>
                  <a:pt x="2385718" y="0"/>
                </a:lnTo>
                <a:lnTo>
                  <a:pt x="2385718" y="5602470"/>
                </a:lnTo>
                <a:lnTo>
                  <a:pt x="0" y="56024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848379" y="1217819"/>
            <a:ext cx="4762029" cy="13037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15"/>
              </a:lnSpc>
            </a:pPr>
            <a:r>
              <a:rPr lang="en-US" sz="6797">
                <a:solidFill>
                  <a:srgbClr val="1E8ED1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書包理想重量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550723" y="3331980"/>
            <a:ext cx="8671895" cy="4897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44"/>
              </a:lnSpc>
            </a:pPr>
            <a:r>
              <a:rPr lang="en-US" sz="3819">
                <a:solidFill>
                  <a:srgbClr val="E6F8F1"/>
                </a:solidFill>
                <a:latin typeface="Handy Casual"/>
                <a:ea typeface="Handy Casual"/>
                <a:cs typeface="Handy Casual"/>
                <a:sym typeface="Handy Casual"/>
              </a:rPr>
              <a:t>書包重量不得超過體重的12.5%。即體重20</a:t>
            </a:r>
            <a:r>
              <a:rPr lang="en-US" sz="3819">
                <a:solidFill>
                  <a:srgbClr val="E6F8F1"/>
                </a:solidFill>
                <a:latin typeface="Handy Casual"/>
                <a:ea typeface="Handy Casual"/>
                <a:cs typeface="Handy Casual"/>
                <a:sym typeface="Handy Casual"/>
              </a:rPr>
              <a:t>公斤的小學一年級學童書包重量應少於 2.5公斤；體重40公斤的小學六年級學 </a:t>
            </a:r>
          </a:p>
          <a:p>
            <a:pPr algn="l">
              <a:lnSpc>
                <a:spcPts val="7944"/>
              </a:lnSpc>
            </a:pPr>
            <a:r>
              <a:rPr lang="en-US" sz="3819">
                <a:solidFill>
                  <a:srgbClr val="E6F8F1"/>
                </a:solidFill>
                <a:latin typeface="Handy Casual"/>
                <a:ea typeface="Handy Casual"/>
                <a:cs typeface="Handy Casual"/>
                <a:sym typeface="Handy Casual"/>
              </a:rPr>
              <a:t>童書包重量應少於5公斤，否則就是超重 ，將會影響脊柱生長發育。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431196" y="1206759"/>
            <a:ext cx="584200" cy="778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>
                <a:solidFill>
                  <a:srgbClr val="F7DE46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例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431196" y="2275840"/>
            <a:ext cx="3201715" cy="1169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0"/>
              </a:lnSpc>
            </a:pPr>
            <a:r>
              <a:rPr lang="en-US" sz="3522" b="true">
                <a:solidFill>
                  <a:srgbClr val="F7DE46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體重50KG/</a:t>
            </a:r>
          </a:p>
          <a:p>
            <a:pPr algn="l">
              <a:lnSpc>
                <a:spcPts val="4502"/>
              </a:lnSpc>
            </a:pPr>
            <a:r>
              <a:rPr lang="en-US" sz="3215" b="true">
                <a:solidFill>
                  <a:srgbClr val="F7DE46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書包應少於6KG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4095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10800000">
            <a:off x="13518672" y="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800000">
            <a:off x="0" y="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4119" y="532852"/>
            <a:ext cx="15830550" cy="9221295"/>
          </a:xfrm>
          <a:custGeom>
            <a:avLst/>
            <a:gdLst/>
            <a:ahLst/>
            <a:cxnLst/>
            <a:rect r="r" b="b" t="t" l="l"/>
            <a:pathLst>
              <a:path h="9221295" w="15830550">
                <a:moveTo>
                  <a:pt x="0" y="0"/>
                </a:moveTo>
                <a:lnTo>
                  <a:pt x="15830550" y="0"/>
                </a:lnTo>
                <a:lnTo>
                  <a:pt x="15830550" y="9221296"/>
                </a:lnTo>
                <a:lnTo>
                  <a:pt x="0" y="9221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271591" y="689270"/>
            <a:ext cx="7837884" cy="2611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2"/>
              </a:lnSpc>
            </a:pPr>
            <a:r>
              <a:rPr lang="en-US" sz="7073">
                <a:solidFill>
                  <a:srgbClr val="E6F8F1"/>
                </a:solidFill>
                <a:latin typeface="可画榜书"/>
                <a:ea typeface="可画榜书"/>
                <a:cs typeface="可画榜书"/>
                <a:sym typeface="可画榜书"/>
              </a:rPr>
              <a:t>守護健康</a:t>
            </a:r>
          </a:p>
          <a:p>
            <a:pPr algn="ctr">
              <a:lnSpc>
                <a:spcPts val="9902"/>
              </a:lnSpc>
            </a:pPr>
            <a:r>
              <a:rPr lang="en-US" sz="7073">
                <a:solidFill>
                  <a:srgbClr val="E6F8F1"/>
                </a:solidFill>
                <a:latin typeface="可画榜书"/>
                <a:ea typeface="可画榜书"/>
                <a:cs typeface="可画榜书"/>
                <a:sym typeface="可画榜书"/>
              </a:rPr>
              <a:t>從書包減重開始</a:t>
            </a:r>
          </a:p>
        </p:txBody>
      </p:sp>
      <p:sp>
        <p:nvSpPr>
          <p:cNvPr name="AutoShape 8" id="8"/>
          <p:cNvSpPr/>
          <p:nvPr/>
        </p:nvSpPr>
        <p:spPr>
          <a:xfrm>
            <a:off x="5958038" y="2057400"/>
            <a:ext cx="6371924" cy="0"/>
          </a:xfrm>
          <a:prstGeom prst="line">
            <a:avLst/>
          </a:prstGeom>
          <a:ln cap="rnd" w="1143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6667475" y="3719343"/>
            <a:ext cx="5191176" cy="5191176"/>
          </a:xfrm>
          <a:custGeom>
            <a:avLst/>
            <a:gdLst/>
            <a:ahLst/>
            <a:cxnLst/>
            <a:rect r="r" b="b" t="t" l="l"/>
            <a:pathLst>
              <a:path h="5191176" w="5191176">
                <a:moveTo>
                  <a:pt x="0" y="0"/>
                </a:moveTo>
                <a:lnTo>
                  <a:pt x="5191175" y="0"/>
                </a:lnTo>
                <a:lnTo>
                  <a:pt x="5191175" y="5191176"/>
                </a:lnTo>
                <a:lnTo>
                  <a:pt x="0" y="5191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270148" y="5639348"/>
            <a:ext cx="3687890" cy="4114800"/>
          </a:xfrm>
          <a:custGeom>
            <a:avLst/>
            <a:gdLst/>
            <a:ahLst/>
            <a:cxnLst/>
            <a:rect r="r" b="b" t="t" l="l"/>
            <a:pathLst>
              <a:path h="4114800" w="3687890">
                <a:moveTo>
                  <a:pt x="0" y="0"/>
                </a:moveTo>
                <a:lnTo>
                  <a:pt x="3687890" y="0"/>
                </a:lnTo>
                <a:lnTo>
                  <a:pt x="36878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711463">
            <a:off x="13856310" y="6441636"/>
            <a:ext cx="2955651" cy="3208305"/>
          </a:xfrm>
          <a:custGeom>
            <a:avLst/>
            <a:gdLst/>
            <a:ahLst/>
            <a:cxnLst/>
            <a:rect r="r" b="b" t="t" l="l"/>
            <a:pathLst>
              <a:path h="3208305" w="2955651">
                <a:moveTo>
                  <a:pt x="0" y="0"/>
                </a:moveTo>
                <a:lnTo>
                  <a:pt x="2955652" y="0"/>
                </a:lnTo>
                <a:lnTo>
                  <a:pt x="2955652" y="3208305"/>
                </a:lnTo>
                <a:lnTo>
                  <a:pt x="0" y="32083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4095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14119" y="532852"/>
            <a:ext cx="15830550" cy="9221295"/>
          </a:xfrm>
          <a:custGeom>
            <a:avLst/>
            <a:gdLst/>
            <a:ahLst/>
            <a:cxnLst/>
            <a:rect r="r" b="b" t="t" l="l"/>
            <a:pathLst>
              <a:path h="9221295" w="15830550">
                <a:moveTo>
                  <a:pt x="0" y="0"/>
                </a:moveTo>
                <a:lnTo>
                  <a:pt x="15830550" y="0"/>
                </a:lnTo>
                <a:lnTo>
                  <a:pt x="15830550" y="9221296"/>
                </a:lnTo>
                <a:lnTo>
                  <a:pt x="0" y="9221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61788" y="2515477"/>
            <a:ext cx="10431050" cy="6208547"/>
          </a:xfrm>
          <a:custGeom>
            <a:avLst/>
            <a:gdLst/>
            <a:ahLst/>
            <a:cxnLst/>
            <a:rect r="r" b="b" t="t" l="l"/>
            <a:pathLst>
              <a:path h="6208547" w="10431050">
                <a:moveTo>
                  <a:pt x="0" y="0"/>
                </a:moveTo>
                <a:lnTo>
                  <a:pt x="10431049" y="0"/>
                </a:lnTo>
                <a:lnTo>
                  <a:pt x="10431049" y="6208546"/>
                </a:lnTo>
                <a:lnTo>
                  <a:pt x="0" y="62085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997139" y="952209"/>
            <a:ext cx="12464508" cy="1386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189"/>
              </a:lnSpc>
            </a:pPr>
            <a:r>
              <a:rPr lang="en-US" sz="7278">
                <a:solidFill>
                  <a:srgbClr val="F7DE46"/>
                </a:solidFill>
                <a:latin typeface="可画榜书"/>
                <a:ea typeface="可画榜书"/>
                <a:cs typeface="可画榜书"/>
                <a:sym typeface="可画榜书"/>
              </a:rPr>
              <a:t>書包重量不超過體重八分之一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4095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14119" y="532852"/>
            <a:ext cx="15830550" cy="9221295"/>
          </a:xfrm>
          <a:custGeom>
            <a:avLst/>
            <a:gdLst/>
            <a:ahLst/>
            <a:cxnLst/>
            <a:rect r="r" b="b" t="t" l="l"/>
            <a:pathLst>
              <a:path h="9221295" w="15830550">
                <a:moveTo>
                  <a:pt x="0" y="0"/>
                </a:moveTo>
                <a:lnTo>
                  <a:pt x="15830550" y="0"/>
                </a:lnTo>
                <a:lnTo>
                  <a:pt x="15830550" y="9221296"/>
                </a:lnTo>
                <a:lnTo>
                  <a:pt x="0" y="9221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878123" y="2903433"/>
            <a:ext cx="1631969" cy="1631969"/>
          </a:xfrm>
          <a:custGeom>
            <a:avLst/>
            <a:gdLst/>
            <a:ahLst/>
            <a:cxnLst/>
            <a:rect r="r" b="b" t="t" l="l"/>
            <a:pathLst>
              <a:path h="1631969" w="1631969">
                <a:moveTo>
                  <a:pt x="0" y="0"/>
                </a:moveTo>
                <a:lnTo>
                  <a:pt x="1631970" y="0"/>
                </a:lnTo>
                <a:lnTo>
                  <a:pt x="1631970" y="1631970"/>
                </a:lnTo>
                <a:lnTo>
                  <a:pt x="0" y="16319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878123" y="4888862"/>
            <a:ext cx="1626394" cy="1626394"/>
          </a:xfrm>
          <a:custGeom>
            <a:avLst/>
            <a:gdLst/>
            <a:ahLst/>
            <a:cxnLst/>
            <a:rect r="r" b="b" t="t" l="l"/>
            <a:pathLst>
              <a:path h="1626394" w="1626394">
                <a:moveTo>
                  <a:pt x="0" y="0"/>
                </a:moveTo>
                <a:lnTo>
                  <a:pt x="1626394" y="0"/>
                </a:lnTo>
                <a:lnTo>
                  <a:pt x="1626394" y="1626394"/>
                </a:lnTo>
                <a:lnTo>
                  <a:pt x="0" y="16263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881318" y="6868716"/>
            <a:ext cx="1628775" cy="1628775"/>
          </a:xfrm>
          <a:custGeom>
            <a:avLst/>
            <a:gdLst/>
            <a:ahLst/>
            <a:cxnLst/>
            <a:rect r="r" b="b" t="t" l="l"/>
            <a:pathLst>
              <a:path h="1628775" w="1628775">
                <a:moveTo>
                  <a:pt x="0" y="0"/>
                </a:moveTo>
                <a:lnTo>
                  <a:pt x="1628775" y="0"/>
                </a:lnTo>
                <a:lnTo>
                  <a:pt x="1628775" y="1628775"/>
                </a:lnTo>
                <a:lnTo>
                  <a:pt x="0" y="16287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778578" y="3173165"/>
            <a:ext cx="2260984" cy="1333980"/>
          </a:xfrm>
          <a:custGeom>
            <a:avLst/>
            <a:gdLst/>
            <a:ahLst/>
            <a:cxnLst/>
            <a:rect r="r" b="b" t="t" l="l"/>
            <a:pathLst>
              <a:path h="1333980" w="2260984">
                <a:moveTo>
                  <a:pt x="0" y="0"/>
                </a:moveTo>
                <a:lnTo>
                  <a:pt x="2260983" y="0"/>
                </a:lnTo>
                <a:lnTo>
                  <a:pt x="2260983" y="1333980"/>
                </a:lnTo>
                <a:lnTo>
                  <a:pt x="0" y="13339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088777" y="2726704"/>
            <a:ext cx="1690096" cy="1985429"/>
          </a:xfrm>
          <a:custGeom>
            <a:avLst/>
            <a:gdLst/>
            <a:ahLst/>
            <a:cxnLst/>
            <a:rect r="r" b="b" t="t" l="l"/>
            <a:pathLst>
              <a:path h="1985429" w="1690096">
                <a:moveTo>
                  <a:pt x="0" y="0"/>
                </a:moveTo>
                <a:lnTo>
                  <a:pt x="1690097" y="0"/>
                </a:lnTo>
                <a:lnTo>
                  <a:pt x="1690097" y="1985429"/>
                </a:lnTo>
                <a:lnTo>
                  <a:pt x="0" y="19854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1778578" y="6755699"/>
            <a:ext cx="1662373" cy="1854809"/>
          </a:xfrm>
          <a:custGeom>
            <a:avLst/>
            <a:gdLst/>
            <a:ahLst/>
            <a:cxnLst/>
            <a:rect r="r" b="b" t="t" l="l"/>
            <a:pathLst>
              <a:path h="1854809" w="1662373">
                <a:moveTo>
                  <a:pt x="1662372" y="0"/>
                </a:moveTo>
                <a:lnTo>
                  <a:pt x="0" y="0"/>
                </a:lnTo>
                <a:lnTo>
                  <a:pt x="0" y="1854809"/>
                </a:lnTo>
                <a:lnTo>
                  <a:pt x="1662372" y="1854809"/>
                </a:lnTo>
                <a:lnTo>
                  <a:pt x="166237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false" flipV="false" rot="0">
            <a:off x="11164507" y="4949940"/>
            <a:ext cx="1993176" cy="1313005"/>
          </a:xfrm>
          <a:custGeom>
            <a:avLst/>
            <a:gdLst/>
            <a:ahLst/>
            <a:cxnLst/>
            <a:rect r="r" b="b" t="t" l="l"/>
            <a:pathLst>
              <a:path h="1313005" w="1993176">
                <a:moveTo>
                  <a:pt x="0" y="0"/>
                </a:moveTo>
                <a:lnTo>
                  <a:pt x="1993176" y="0"/>
                </a:lnTo>
                <a:lnTo>
                  <a:pt x="1993176" y="1313005"/>
                </a:lnTo>
                <a:lnTo>
                  <a:pt x="0" y="131300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510093" y="4949940"/>
            <a:ext cx="1075722" cy="465250"/>
          </a:xfrm>
          <a:custGeom>
            <a:avLst/>
            <a:gdLst/>
            <a:ahLst/>
            <a:cxnLst/>
            <a:rect r="r" b="b" t="t" l="l"/>
            <a:pathLst>
              <a:path h="465250" w="1075722">
                <a:moveTo>
                  <a:pt x="0" y="0"/>
                </a:moveTo>
                <a:lnTo>
                  <a:pt x="1075722" y="0"/>
                </a:lnTo>
                <a:lnTo>
                  <a:pt x="1075722" y="465250"/>
                </a:lnTo>
                <a:lnTo>
                  <a:pt x="0" y="4652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737235" y="882614"/>
            <a:ext cx="3458053" cy="1663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282"/>
              </a:lnSpc>
            </a:pPr>
            <a:r>
              <a:rPr lang="en-US" sz="8773">
                <a:solidFill>
                  <a:srgbClr val="E6F8F1"/>
                </a:solidFill>
                <a:latin typeface="可画榜书"/>
                <a:ea typeface="可画榜书"/>
                <a:cs typeface="可画榜书"/>
                <a:sym typeface="可画榜书"/>
              </a:rPr>
              <a:t>第一招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451985" y="891070"/>
            <a:ext cx="10807315" cy="1654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223"/>
              </a:lnSpc>
            </a:pPr>
            <a:r>
              <a:rPr lang="en-US" sz="8730">
                <a:solidFill>
                  <a:srgbClr val="F7DE46"/>
                </a:solidFill>
                <a:latin typeface="可画榜书"/>
                <a:ea typeface="可画榜书"/>
                <a:cs typeface="可画榜书"/>
                <a:sym typeface="可画榜书"/>
              </a:rPr>
              <a:t>書包減重有秘訣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678503" y="3057113"/>
            <a:ext cx="4800203" cy="1143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不帶零食和玩具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678503" y="5024827"/>
            <a:ext cx="4800203" cy="1143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看功課表帶書本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678503" y="6992540"/>
            <a:ext cx="5486004" cy="1143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常用的文具放教室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F8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4862393" y="0"/>
                </a:moveTo>
                <a:lnTo>
                  <a:pt x="0" y="0"/>
                </a:lnTo>
                <a:lnTo>
                  <a:pt x="0" y="4114800"/>
                </a:lnTo>
                <a:lnTo>
                  <a:pt x="4862393" y="4114800"/>
                </a:lnTo>
                <a:lnTo>
                  <a:pt x="48623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440950" y="6172200"/>
            <a:ext cx="4862393" cy="4114800"/>
          </a:xfrm>
          <a:custGeom>
            <a:avLst/>
            <a:gdLst/>
            <a:ahLst/>
            <a:cxnLst/>
            <a:rect r="r" b="b" t="t" l="l"/>
            <a:pathLst>
              <a:path h="4114800" w="4862393">
                <a:moveTo>
                  <a:pt x="0" y="0"/>
                </a:moveTo>
                <a:lnTo>
                  <a:pt x="4862393" y="0"/>
                </a:lnTo>
                <a:lnTo>
                  <a:pt x="4862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14119" y="532852"/>
            <a:ext cx="15830550" cy="9221295"/>
          </a:xfrm>
          <a:custGeom>
            <a:avLst/>
            <a:gdLst/>
            <a:ahLst/>
            <a:cxnLst/>
            <a:rect r="r" b="b" t="t" l="l"/>
            <a:pathLst>
              <a:path h="9221295" w="15830550">
                <a:moveTo>
                  <a:pt x="0" y="0"/>
                </a:moveTo>
                <a:lnTo>
                  <a:pt x="15830550" y="0"/>
                </a:lnTo>
                <a:lnTo>
                  <a:pt x="15830550" y="9221296"/>
                </a:lnTo>
                <a:lnTo>
                  <a:pt x="0" y="9221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44214" y="3172951"/>
            <a:ext cx="1040405" cy="1028700"/>
          </a:xfrm>
          <a:custGeom>
            <a:avLst/>
            <a:gdLst/>
            <a:ahLst/>
            <a:cxnLst/>
            <a:rect r="r" b="b" t="t" l="l"/>
            <a:pathLst>
              <a:path h="1028700" w="1040405">
                <a:moveTo>
                  <a:pt x="0" y="0"/>
                </a:moveTo>
                <a:lnTo>
                  <a:pt x="1040404" y="0"/>
                </a:lnTo>
                <a:lnTo>
                  <a:pt x="1040404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144214" y="5230351"/>
            <a:ext cx="1040405" cy="1028700"/>
          </a:xfrm>
          <a:custGeom>
            <a:avLst/>
            <a:gdLst/>
            <a:ahLst/>
            <a:cxnLst/>
            <a:rect r="r" b="b" t="t" l="l"/>
            <a:pathLst>
              <a:path h="1028700" w="1040405">
                <a:moveTo>
                  <a:pt x="0" y="0"/>
                </a:moveTo>
                <a:lnTo>
                  <a:pt x="1040404" y="0"/>
                </a:lnTo>
                <a:lnTo>
                  <a:pt x="1040404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144214" y="7287751"/>
            <a:ext cx="1040405" cy="1028700"/>
          </a:xfrm>
          <a:custGeom>
            <a:avLst/>
            <a:gdLst/>
            <a:ahLst/>
            <a:cxnLst/>
            <a:rect r="r" b="b" t="t" l="l"/>
            <a:pathLst>
              <a:path h="1028700" w="1040405">
                <a:moveTo>
                  <a:pt x="0" y="0"/>
                </a:moveTo>
                <a:lnTo>
                  <a:pt x="1040404" y="0"/>
                </a:lnTo>
                <a:lnTo>
                  <a:pt x="1040404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858241" y="2797327"/>
            <a:ext cx="4013906" cy="3158194"/>
          </a:xfrm>
          <a:custGeom>
            <a:avLst/>
            <a:gdLst/>
            <a:ahLst/>
            <a:cxnLst/>
            <a:rect r="r" b="b" t="t" l="l"/>
            <a:pathLst>
              <a:path h="3158194" w="4013906">
                <a:moveTo>
                  <a:pt x="0" y="0"/>
                </a:moveTo>
                <a:lnTo>
                  <a:pt x="4013906" y="0"/>
                </a:lnTo>
                <a:lnTo>
                  <a:pt x="4013906" y="3158194"/>
                </a:lnTo>
                <a:lnTo>
                  <a:pt x="0" y="31581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777986" y="1063589"/>
            <a:ext cx="3458053" cy="1663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282"/>
              </a:lnSpc>
            </a:pPr>
            <a:r>
              <a:rPr lang="en-US" sz="8773">
                <a:solidFill>
                  <a:srgbClr val="E6F8F1"/>
                </a:solidFill>
                <a:latin typeface="可画榜书"/>
                <a:ea typeface="可画榜书"/>
                <a:cs typeface="可画榜书"/>
                <a:sym typeface="可画榜书"/>
              </a:rPr>
              <a:t>第二招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492736" y="1100620"/>
            <a:ext cx="9831003" cy="1480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23"/>
              </a:lnSpc>
            </a:pPr>
            <a:r>
              <a:rPr lang="en-US" sz="7731">
                <a:solidFill>
                  <a:srgbClr val="F7DE46"/>
                </a:solidFill>
                <a:latin typeface="可画榜书"/>
                <a:ea typeface="可画榜书"/>
                <a:cs typeface="可画榜书"/>
                <a:sym typeface="可画榜书"/>
              </a:rPr>
              <a:t>正確揹書包快樂長得高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293305" y="3001501"/>
            <a:ext cx="10850482" cy="1621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選對書包，肩帶要寬，</a:t>
            </a:r>
          </a:p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調整肩帶兩邊一樣長。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293305" y="5058901"/>
            <a:ext cx="10850482" cy="1621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書包的頂端落在肩膀的位置，</a:t>
            </a:r>
          </a:p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肩帶</a:t>
            </a:r>
            <a:r>
              <a:rPr lang="en-US" sz="4400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鬆緊度大約是一個手掌的寬度。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293305" y="7116301"/>
            <a:ext cx="10850482" cy="1621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書包不要太重，較重書本靠背部放，</a:t>
            </a:r>
          </a:p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FFFFFF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較輕的文具靠外側放。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DAGQUXqfClU</dc:identifier>
  <dcterms:modified xsi:type="dcterms:W3CDTF">2011-08-01T06:04:30Z</dcterms:modified>
  <cp:revision>1</cp:revision>
  <dc:title>113書包減重宣導</dc:title>
</cp:coreProperties>
</file>