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0" r:id="rId4"/>
    <p:sldId id="258" r:id="rId5"/>
    <p:sldId id="263" r:id="rId6"/>
    <p:sldId id="259" r:id="rId7"/>
    <p:sldId id="266" r:id="rId8"/>
    <p:sldId id="265" r:id="rId9"/>
    <p:sldId id="264" r:id="rId10"/>
    <p:sldId id="262" r:id="rId11"/>
    <p:sldId id="261" r:id="rId12"/>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9-06T10:14:01.546" idx="1">
    <p:pos x="10" y="10"/>
    <p:text>矯正學校又稱為少年矯正學校，乃為中華民國法務部為使觸犯法律的未成年得以繼續升學接受正規教育所設立的特殊學校</p:text>
    <p:extLst>
      <p:ext uri="{C676402C-5697-4E1C-873F-D02D1690AC5C}">
        <p15:threadingInfo xmlns:p15="http://schemas.microsoft.com/office/powerpoint/2012/main" timeZoneBias="-480"/>
      </p:ext>
    </p:extLst>
  </p:cm>
</p: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31D490-5FB8-4CCC-A2A4-0FCDAC3A109B}" type="doc">
      <dgm:prSet loTypeId="urn:microsoft.com/office/officeart/2005/8/layout/radial1" loCatId="cycle" qsTypeId="urn:microsoft.com/office/officeart/2005/8/quickstyle/simple1" qsCatId="simple" csTypeId="urn:microsoft.com/office/officeart/2005/8/colors/colorful1" csCatId="colorful" phldr="1"/>
      <dgm:spPr/>
      <dgm:t>
        <a:bodyPr/>
        <a:lstStyle/>
        <a:p>
          <a:endParaRPr lang="zh-TW" altLang="en-US"/>
        </a:p>
      </dgm:t>
    </dgm:pt>
    <dgm:pt modelId="{32A521D7-79F6-464A-998F-0DE7C5BB6F3D}">
      <dgm:prSet phldrT="[文字]"/>
      <dgm:spPr/>
      <dgm:t>
        <a:bodyPr/>
        <a:lstStyle/>
        <a:p>
          <a:r>
            <a:rPr lang="zh-TW" altLang="en-US" dirty="0" smtClean="0"/>
            <a:t>討論</a:t>
          </a:r>
          <a:endParaRPr lang="zh-TW" altLang="en-US" dirty="0"/>
        </a:p>
      </dgm:t>
    </dgm:pt>
    <dgm:pt modelId="{DEF12295-20E2-44CC-B5F4-EE50CD344B1F}" type="parTrans" cxnId="{D42F691D-AC94-43A7-8950-D0F5A42937F3}">
      <dgm:prSet/>
      <dgm:spPr/>
      <dgm:t>
        <a:bodyPr/>
        <a:lstStyle/>
        <a:p>
          <a:endParaRPr lang="zh-TW" altLang="en-US"/>
        </a:p>
      </dgm:t>
    </dgm:pt>
    <dgm:pt modelId="{E93B05BB-0C6A-4F0D-972D-17988C558F95}" type="sibTrans" cxnId="{D42F691D-AC94-43A7-8950-D0F5A42937F3}">
      <dgm:prSet/>
      <dgm:spPr/>
      <dgm:t>
        <a:bodyPr/>
        <a:lstStyle/>
        <a:p>
          <a:endParaRPr lang="zh-TW" altLang="en-US"/>
        </a:p>
      </dgm:t>
    </dgm:pt>
    <dgm:pt modelId="{E2F52EB6-55D4-4C5A-A9DF-7538EB52640C}">
      <dgm:prSet phldrT="[文字]"/>
      <dgm:spPr/>
      <dgm:t>
        <a:bodyPr/>
        <a:lstStyle/>
        <a:p>
          <a:r>
            <a:rPr lang="zh-TW" altLang="en-US" dirty="0" smtClean="0"/>
            <a:t>約定</a:t>
          </a:r>
          <a:endParaRPr lang="zh-TW" altLang="en-US" dirty="0"/>
        </a:p>
      </dgm:t>
    </dgm:pt>
    <dgm:pt modelId="{34D72ED4-677E-400C-B541-184CB35E2D0E}" type="parTrans" cxnId="{1B7A6BDC-15A9-49B6-BE42-BABE413998FC}">
      <dgm:prSet/>
      <dgm:spPr/>
      <dgm:t>
        <a:bodyPr/>
        <a:lstStyle/>
        <a:p>
          <a:endParaRPr lang="zh-TW" altLang="en-US"/>
        </a:p>
      </dgm:t>
    </dgm:pt>
    <dgm:pt modelId="{C853696A-FFF9-47D7-B6DD-2D9BCE9C2382}" type="sibTrans" cxnId="{1B7A6BDC-15A9-49B6-BE42-BABE413998FC}">
      <dgm:prSet/>
      <dgm:spPr/>
      <dgm:t>
        <a:bodyPr/>
        <a:lstStyle/>
        <a:p>
          <a:endParaRPr lang="zh-TW" altLang="en-US"/>
        </a:p>
      </dgm:t>
    </dgm:pt>
    <dgm:pt modelId="{AC65CF98-8A0F-4C88-B414-64FA2366D3A4}">
      <dgm:prSet phldrT="[文字]"/>
      <dgm:spPr/>
      <dgm:t>
        <a:bodyPr/>
        <a:lstStyle/>
        <a:p>
          <a:r>
            <a:rPr lang="zh-TW" altLang="en-US" dirty="0" smtClean="0"/>
            <a:t>信任</a:t>
          </a:r>
          <a:endParaRPr lang="zh-TW" altLang="en-US" dirty="0"/>
        </a:p>
      </dgm:t>
    </dgm:pt>
    <dgm:pt modelId="{7DD0B4D0-12E9-4E7B-B25B-6295B4531F9F}" type="parTrans" cxnId="{3ADA3BF5-5066-47D8-9A36-2C94DEC310C6}">
      <dgm:prSet/>
      <dgm:spPr/>
      <dgm:t>
        <a:bodyPr/>
        <a:lstStyle/>
        <a:p>
          <a:endParaRPr lang="zh-TW" altLang="en-US"/>
        </a:p>
      </dgm:t>
    </dgm:pt>
    <dgm:pt modelId="{3801E65C-70DE-43C0-9962-D579904D44A4}" type="sibTrans" cxnId="{3ADA3BF5-5066-47D8-9A36-2C94DEC310C6}">
      <dgm:prSet/>
      <dgm:spPr/>
      <dgm:t>
        <a:bodyPr/>
        <a:lstStyle/>
        <a:p>
          <a:endParaRPr lang="zh-TW" altLang="en-US"/>
        </a:p>
      </dgm:t>
    </dgm:pt>
    <dgm:pt modelId="{DE6FD16C-1201-4C64-A8AB-33B68D4724F7}">
      <dgm:prSet phldrT="[文字]"/>
      <dgm:spPr/>
      <dgm:t>
        <a:bodyPr/>
        <a:lstStyle/>
        <a:p>
          <a:r>
            <a:rPr lang="zh-TW" altLang="en-US" dirty="0" smtClean="0"/>
            <a:t>了解</a:t>
          </a:r>
          <a:endParaRPr lang="zh-TW" altLang="en-US" dirty="0"/>
        </a:p>
      </dgm:t>
    </dgm:pt>
    <dgm:pt modelId="{DC2076C1-F0A7-4F57-A684-52E094108A31}" type="parTrans" cxnId="{8F18581E-1833-4840-BE8C-C75C9C00651F}">
      <dgm:prSet/>
      <dgm:spPr/>
      <dgm:t>
        <a:bodyPr/>
        <a:lstStyle/>
        <a:p>
          <a:endParaRPr lang="zh-TW" altLang="en-US"/>
        </a:p>
      </dgm:t>
    </dgm:pt>
    <dgm:pt modelId="{A730A516-394C-432F-8FCD-5A371A02413F}" type="sibTrans" cxnId="{8F18581E-1833-4840-BE8C-C75C9C00651F}">
      <dgm:prSet/>
      <dgm:spPr/>
      <dgm:t>
        <a:bodyPr/>
        <a:lstStyle/>
        <a:p>
          <a:endParaRPr lang="zh-TW" altLang="en-US"/>
        </a:p>
      </dgm:t>
    </dgm:pt>
    <dgm:pt modelId="{8F38F910-204B-4AB0-A5FE-42FE8A45F592}">
      <dgm:prSet phldrT="[文字]"/>
      <dgm:spPr/>
      <dgm:t>
        <a:bodyPr/>
        <a:lstStyle/>
        <a:p>
          <a:r>
            <a:rPr lang="zh-TW" altLang="en-US" dirty="0" smtClean="0"/>
            <a:t>設定</a:t>
          </a:r>
          <a:endParaRPr lang="zh-TW" altLang="en-US" dirty="0"/>
        </a:p>
      </dgm:t>
    </dgm:pt>
    <dgm:pt modelId="{FB648E82-3EF4-4C7B-B4E4-78A59FFB44F7}" type="parTrans" cxnId="{8D05B18E-1341-4AF9-AECF-C5536F484414}">
      <dgm:prSet/>
      <dgm:spPr/>
      <dgm:t>
        <a:bodyPr/>
        <a:lstStyle/>
        <a:p>
          <a:endParaRPr lang="zh-TW" altLang="en-US"/>
        </a:p>
      </dgm:t>
    </dgm:pt>
    <dgm:pt modelId="{645C156A-CE96-409D-8F35-A76860E1742A}" type="sibTrans" cxnId="{8D05B18E-1341-4AF9-AECF-C5536F484414}">
      <dgm:prSet/>
      <dgm:spPr/>
      <dgm:t>
        <a:bodyPr/>
        <a:lstStyle/>
        <a:p>
          <a:endParaRPr lang="zh-TW" altLang="en-US"/>
        </a:p>
      </dgm:t>
    </dgm:pt>
    <dgm:pt modelId="{BA69C49A-9FD5-4C9F-A55F-15F86C8EE98D}" type="pres">
      <dgm:prSet presAssocID="{8031D490-5FB8-4CCC-A2A4-0FCDAC3A109B}" presName="cycle" presStyleCnt="0">
        <dgm:presLayoutVars>
          <dgm:chMax val="1"/>
          <dgm:dir/>
          <dgm:animLvl val="ctr"/>
          <dgm:resizeHandles val="exact"/>
        </dgm:presLayoutVars>
      </dgm:prSet>
      <dgm:spPr/>
      <dgm:t>
        <a:bodyPr/>
        <a:lstStyle/>
        <a:p>
          <a:endParaRPr lang="zh-TW" altLang="en-US"/>
        </a:p>
      </dgm:t>
    </dgm:pt>
    <dgm:pt modelId="{5233A539-D9AF-4AE6-97B6-55AF47894289}" type="pres">
      <dgm:prSet presAssocID="{32A521D7-79F6-464A-998F-0DE7C5BB6F3D}" presName="centerShape" presStyleLbl="node0" presStyleIdx="0" presStyleCnt="1"/>
      <dgm:spPr/>
      <dgm:t>
        <a:bodyPr/>
        <a:lstStyle/>
        <a:p>
          <a:endParaRPr lang="zh-TW" altLang="en-US"/>
        </a:p>
      </dgm:t>
    </dgm:pt>
    <dgm:pt modelId="{F8CE72D9-9122-4AF2-9BA2-BF4991EC8A12}" type="pres">
      <dgm:prSet presAssocID="{34D72ED4-677E-400C-B541-184CB35E2D0E}" presName="Name9" presStyleLbl="parChTrans1D2" presStyleIdx="0" presStyleCnt="4"/>
      <dgm:spPr/>
      <dgm:t>
        <a:bodyPr/>
        <a:lstStyle/>
        <a:p>
          <a:endParaRPr lang="zh-TW" altLang="en-US"/>
        </a:p>
      </dgm:t>
    </dgm:pt>
    <dgm:pt modelId="{F47F53D5-0A84-4F4B-A7EB-497E9B051902}" type="pres">
      <dgm:prSet presAssocID="{34D72ED4-677E-400C-B541-184CB35E2D0E}" presName="connTx" presStyleLbl="parChTrans1D2" presStyleIdx="0" presStyleCnt="4"/>
      <dgm:spPr/>
      <dgm:t>
        <a:bodyPr/>
        <a:lstStyle/>
        <a:p>
          <a:endParaRPr lang="zh-TW" altLang="en-US"/>
        </a:p>
      </dgm:t>
    </dgm:pt>
    <dgm:pt modelId="{DF5204DD-95BC-4216-9F41-9AA32743C681}" type="pres">
      <dgm:prSet presAssocID="{E2F52EB6-55D4-4C5A-A9DF-7538EB52640C}" presName="node" presStyleLbl="node1" presStyleIdx="0" presStyleCnt="4">
        <dgm:presLayoutVars>
          <dgm:bulletEnabled val="1"/>
        </dgm:presLayoutVars>
      </dgm:prSet>
      <dgm:spPr/>
      <dgm:t>
        <a:bodyPr/>
        <a:lstStyle/>
        <a:p>
          <a:endParaRPr lang="zh-TW" altLang="en-US"/>
        </a:p>
      </dgm:t>
    </dgm:pt>
    <dgm:pt modelId="{31D89AEB-7135-4200-BD44-3F3F8DBBD51B}" type="pres">
      <dgm:prSet presAssocID="{7DD0B4D0-12E9-4E7B-B25B-6295B4531F9F}" presName="Name9" presStyleLbl="parChTrans1D2" presStyleIdx="1" presStyleCnt="4"/>
      <dgm:spPr/>
      <dgm:t>
        <a:bodyPr/>
        <a:lstStyle/>
        <a:p>
          <a:endParaRPr lang="zh-TW" altLang="en-US"/>
        </a:p>
      </dgm:t>
    </dgm:pt>
    <dgm:pt modelId="{B4939884-D2B3-4F02-97BC-2EC57A9C7665}" type="pres">
      <dgm:prSet presAssocID="{7DD0B4D0-12E9-4E7B-B25B-6295B4531F9F}" presName="connTx" presStyleLbl="parChTrans1D2" presStyleIdx="1" presStyleCnt="4"/>
      <dgm:spPr/>
      <dgm:t>
        <a:bodyPr/>
        <a:lstStyle/>
        <a:p>
          <a:endParaRPr lang="zh-TW" altLang="en-US"/>
        </a:p>
      </dgm:t>
    </dgm:pt>
    <dgm:pt modelId="{6B84BD66-6ACD-4058-862B-32E3E3BD672D}" type="pres">
      <dgm:prSet presAssocID="{AC65CF98-8A0F-4C88-B414-64FA2366D3A4}" presName="node" presStyleLbl="node1" presStyleIdx="1" presStyleCnt="4">
        <dgm:presLayoutVars>
          <dgm:bulletEnabled val="1"/>
        </dgm:presLayoutVars>
      </dgm:prSet>
      <dgm:spPr/>
      <dgm:t>
        <a:bodyPr/>
        <a:lstStyle/>
        <a:p>
          <a:endParaRPr lang="zh-TW" altLang="en-US"/>
        </a:p>
      </dgm:t>
    </dgm:pt>
    <dgm:pt modelId="{831505D0-9BEE-4264-9EFC-435554DFC6B9}" type="pres">
      <dgm:prSet presAssocID="{DC2076C1-F0A7-4F57-A684-52E094108A31}" presName="Name9" presStyleLbl="parChTrans1D2" presStyleIdx="2" presStyleCnt="4"/>
      <dgm:spPr/>
      <dgm:t>
        <a:bodyPr/>
        <a:lstStyle/>
        <a:p>
          <a:endParaRPr lang="zh-TW" altLang="en-US"/>
        </a:p>
      </dgm:t>
    </dgm:pt>
    <dgm:pt modelId="{FDCA23BB-1B85-4361-A08F-9DF166157054}" type="pres">
      <dgm:prSet presAssocID="{DC2076C1-F0A7-4F57-A684-52E094108A31}" presName="connTx" presStyleLbl="parChTrans1D2" presStyleIdx="2" presStyleCnt="4"/>
      <dgm:spPr/>
      <dgm:t>
        <a:bodyPr/>
        <a:lstStyle/>
        <a:p>
          <a:endParaRPr lang="zh-TW" altLang="en-US"/>
        </a:p>
      </dgm:t>
    </dgm:pt>
    <dgm:pt modelId="{5F5D7C15-C46C-4B99-B89F-AC1A7017BE29}" type="pres">
      <dgm:prSet presAssocID="{DE6FD16C-1201-4C64-A8AB-33B68D4724F7}" presName="node" presStyleLbl="node1" presStyleIdx="2" presStyleCnt="4">
        <dgm:presLayoutVars>
          <dgm:bulletEnabled val="1"/>
        </dgm:presLayoutVars>
      </dgm:prSet>
      <dgm:spPr/>
      <dgm:t>
        <a:bodyPr/>
        <a:lstStyle/>
        <a:p>
          <a:endParaRPr lang="zh-TW" altLang="en-US"/>
        </a:p>
      </dgm:t>
    </dgm:pt>
    <dgm:pt modelId="{18C73686-EA69-479C-A439-8721897EF0CC}" type="pres">
      <dgm:prSet presAssocID="{FB648E82-3EF4-4C7B-B4E4-78A59FFB44F7}" presName="Name9" presStyleLbl="parChTrans1D2" presStyleIdx="3" presStyleCnt="4"/>
      <dgm:spPr/>
      <dgm:t>
        <a:bodyPr/>
        <a:lstStyle/>
        <a:p>
          <a:endParaRPr lang="zh-TW" altLang="en-US"/>
        </a:p>
      </dgm:t>
    </dgm:pt>
    <dgm:pt modelId="{167922E1-5093-45E5-B477-AC254B8EF11F}" type="pres">
      <dgm:prSet presAssocID="{FB648E82-3EF4-4C7B-B4E4-78A59FFB44F7}" presName="connTx" presStyleLbl="parChTrans1D2" presStyleIdx="3" presStyleCnt="4"/>
      <dgm:spPr/>
      <dgm:t>
        <a:bodyPr/>
        <a:lstStyle/>
        <a:p>
          <a:endParaRPr lang="zh-TW" altLang="en-US"/>
        </a:p>
      </dgm:t>
    </dgm:pt>
    <dgm:pt modelId="{F7521706-DCC9-4180-8AE4-1A8744CD91DD}" type="pres">
      <dgm:prSet presAssocID="{8F38F910-204B-4AB0-A5FE-42FE8A45F592}" presName="node" presStyleLbl="node1" presStyleIdx="3" presStyleCnt="4">
        <dgm:presLayoutVars>
          <dgm:bulletEnabled val="1"/>
        </dgm:presLayoutVars>
      </dgm:prSet>
      <dgm:spPr/>
      <dgm:t>
        <a:bodyPr/>
        <a:lstStyle/>
        <a:p>
          <a:endParaRPr lang="zh-TW" altLang="en-US"/>
        </a:p>
      </dgm:t>
    </dgm:pt>
  </dgm:ptLst>
  <dgm:cxnLst>
    <dgm:cxn modelId="{3ADA3BF5-5066-47D8-9A36-2C94DEC310C6}" srcId="{32A521D7-79F6-464A-998F-0DE7C5BB6F3D}" destId="{AC65CF98-8A0F-4C88-B414-64FA2366D3A4}" srcOrd="1" destOrd="0" parTransId="{7DD0B4D0-12E9-4E7B-B25B-6295B4531F9F}" sibTransId="{3801E65C-70DE-43C0-9962-D579904D44A4}"/>
    <dgm:cxn modelId="{CB9E9749-7489-493E-82F6-C4D8B0A51418}" type="presOf" srcId="{AC65CF98-8A0F-4C88-B414-64FA2366D3A4}" destId="{6B84BD66-6ACD-4058-862B-32E3E3BD672D}" srcOrd="0" destOrd="0" presId="urn:microsoft.com/office/officeart/2005/8/layout/radial1"/>
    <dgm:cxn modelId="{5CFA19F7-4856-40B0-96F7-302AE8129C8A}" type="presOf" srcId="{8F38F910-204B-4AB0-A5FE-42FE8A45F592}" destId="{F7521706-DCC9-4180-8AE4-1A8744CD91DD}" srcOrd="0" destOrd="0" presId="urn:microsoft.com/office/officeart/2005/8/layout/radial1"/>
    <dgm:cxn modelId="{1B7A6BDC-15A9-49B6-BE42-BABE413998FC}" srcId="{32A521D7-79F6-464A-998F-0DE7C5BB6F3D}" destId="{E2F52EB6-55D4-4C5A-A9DF-7538EB52640C}" srcOrd="0" destOrd="0" parTransId="{34D72ED4-677E-400C-B541-184CB35E2D0E}" sibTransId="{C853696A-FFF9-47D7-B6DD-2D9BCE9C2382}"/>
    <dgm:cxn modelId="{08BB5B94-2A01-4BE5-9569-67916737F1A4}" type="presOf" srcId="{34D72ED4-677E-400C-B541-184CB35E2D0E}" destId="{F8CE72D9-9122-4AF2-9BA2-BF4991EC8A12}" srcOrd="0" destOrd="0" presId="urn:microsoft.com/office/officeart/2005/8/layout/radial1"/>
    <dgm:cxn modelId="{8F18581E-1833-4840-BE8C-C75C9C00651F}" srcId="{32A521D7-79F6-464A-998F-0DE7C5BB6F3D}" destId="{DE6FD16C-1201-4C64-A8AB-33B68D4724F7}" srcOrd="2" destOrd="0" parTransId="{DC2076C1-F0A7-4F57-A684-52E094108A31}" sibTransId="{A730A516-394C-432F-8FCD-5A371A02413F}"/>
    <dgm:cxn modelId="{8039EF8B-A0AE-40A1-AD84-38EBB2D931A1}" type="presOf" srcId="{E2F52EB6-55D4-4C5A-A9DF-7538EB52640C}" destId="{DF5204DD-95BC-4216-9F41-9AA32743C681}" srcOrd="0" destOrd="0" presId="urn:microsoft.com/office/officeart/2005/8/layout/radial1"/>
    <dgm:cxn modelId="{D42F691D-AC94-43A7-8950-D0F5A42937F3}" srcId="{8031D490-5FB8-4CCC-A2A4-0FCDAC3A109B}" destId="{32A521D7-79F6-464A-998F-0DE7C5BB6F3D}" srcOrd="0" destOrd="0" parTransId="{DEF12295-20E2-44CC-B5F4-EE50CD344B1F}" sibTransId="{E93B05BB-0C6A-4F0D-972D-17988C558F95}"/>
    <dgm:cxn modelId="{39877467-5CD3-4D11-BD6F-2A3DE6396F2A}" type="presOf" srcId="{DE6FD16C-1201-4C64-A8AB-33B68D4724F7}" destId="{5F5D7C15-C46C-4B99-B89F-AC1A7017BE29}" srcOrd="0" destOrd="0" presId="urn:microsoft.com/office/officeart/2005/8/layout/radial1"/>
    <dgm:cxn modelId="{F6B2597B-D583-45F4-9EC1-8E67D34A2BA2}" type="presOf" srcId="{7DD0B4D0-12E9-4E7B-B25B-6295B4531F9F}" destId="{31D89AEB-7135-4200-BD44-3F3F8DBBD51B}" srcOrd="0" destOrd="0" presId="urn:microsoft.com/office/officeart/2005/8/layout/radial1"/>
    <dgm:cxn modelId="{79D24C32-BA48-4AB0-8DA7-D89A7638A5D5}" type="presOf" srcId="{DC2076C1-F0A7-4F57-A684-52E094108A31}" destId="{831505D0-9BEE-4264-9EFC-435554DFC6B9}" srcOrd="0" destOrd="0" presId="urn:microsoft.com/office/officeart/2005/8/layout/radial1"/>
    <dgm:cxn modelId="{2976813E-E2A6-4E9D-908F-2F9C7588B03A}" type="presOf" srcId="{FB648E82-3EF4-4C7B-B4E4-78A59FFB44F7}" destId="{167922E1-5093-45E5-B477-AC254B8EF11F}" srcOrd="1" destOrd="0" presId="urn:microsoft.com/office/officeart/2005/8/layout/radial1"/>
    <dgm:cxn modelId="{5552A5F1-527F-4BFF-896D-523BA4E95F47}" type="presOf" srcId="{7DD0B4D0-12E9-4E7B-B25B-6295B4531F9F}" destId="{B4939884-D2B3-4F02-97BC-2EC57A9C7665}" srcOrd="1" destOrd="0" presId="urn:microsoft.com/office/officeart/2005/8/layout/radial1"/>
    <dgm:cxn modelId="{8DEEBF67-993C-46CF-B8BB-9D399B8B6609}" type="presOf" srcId="{8031D490-5FB8-4CCC-A2A4-0FCDAC3A109B}" destId="{BA69C49A-9FD5-4C9F-A55F-15F86C8EE98D}" srcOrd="0" destOrd="0" presId="urn:microsoft.com/office/officeart/2005/8/layout/radial1"/>
    <dgm:cxn modelId="{C2D42CC5-44A4-46FC-A9FB-6B6A903CBD58}" type="presOf" srcId="{32A521D7-79F6-464A-998F-0DE7C5BB6F3D}" destId="{5233A539-D9AF-4AE6-97B6-55AF47894289}" srcOrd="0" destOrd="0" presId="urn:microsoft.com/office/officeart/2005/8/layout/radial1"/>
    <dgm:cxn modelId="{8D05B18E-1341-4AF9-AECF-C5536F484414}" srcId="{32A521D7-79F6-464A-998F-0DE7C5BB6F3D}" destId="{8F38F910-204B-4AB0-A5FE-42FE8A45F592}" srcOrd="3" destOrd="0" parTransId="{FB648E82-3EF4-4C7B-B4E4-78A59FFB44F7}" sibTransId="{645C156A-CE96-409D-8F35-A76860E1742A}"/>
    <dgm:cxn modelId="{504E7F55-8C87-4F58-8B9E-BE563B6BAE7B}" type="presOf" srcId="{DC2076C1-F0A7-4F57-A684-52E094108A31}" destId="{FDCA23BB-1B85-4361-A08F-9DF166157054}" srcOrd="1" destOrd="0" presId="urn:microsoft.com/office/officeart/2005/8/layout/radial1"/>
    <dgm:cxn modelId="{A473052A-DFD6-4DE0-958D-FC0AB566E1CA}" type="presOf" srcId="{34D72ED4-677E-400C-B541-184CB35E2D0E}" destId="{F47F53D5-0A84-4F4B-A7EB-497E9B051902}" srcOrd="1" destOrd="0" presId="urn:microsoft.com/office/officeart/2005/8/layout/radial1"/>
    <dgm:cxn modelId="{964EC904-3007-4D0E-BB4C-3BDC420EF611}" type="presOf" srcId="{FB648E82-3EF4-4C7B-B4E4-78A59FFB44F7}" destId="{18C73686-EA69-479C-A439-8721897EF0CC}" srcOrd="0" destOrd="0" presId="urn:microsoft.com/office/officeart/2005/8/layout/radial1"/>
    <dgm:cxn modelId="{36BD7501-3606-46C6-9B5C-2840FDFE9788}" type="presParOf" srcId="{BA69C49A-9FD5-4C9F-A55F-15F86C8EE98D}" destId="{5233A539-D9AF-4AE6-97B6-55AF47894289}" srcOrd="0" destOrd="0" presId="urn:microsoft.com/office/officeart/2005/8/layout/radial1"/>
    <dgm:cxn modelId="{8DF81A95-D052-4DCF-B79C-D482C05B6A91}" type="presParOf" srcId="{BA69C49A-9FD5-4C9F-A55F-15F86C8EE98D}" destId="{F8CE72D9-9122-4AF2-9BA2-BF4991EC8A12}" srcOrd="1" destOrd="0" presId="urn:microsoft.com/office/officeart/2005/8/layout/radial1"/>
    <dgm:cxn modelId="{8FAB78AC-2E00-44A5-9FC1-D5EBB733138C}" type="presParOf" srcId="{F8CE72D9-9122-4AF2-9BA2-BF4991EC8A12}" destId="{F47F53D5-0A84-4F4B-A7EB-497E9B051902}" srcOrd="0" destOrd="0" presId="urn:microsoft.com/office/officeart/2005/8/layout/radial1"/>
    <dgm:cxn modelId="{7B2D289B-EB81-4E94-8DFE-C88A5F5EED51}" type="presParOf" srcId="{BA69C49A-9FD5-4C9F-A55F-15F86C8EE98D}" destId="{DF5204DD-95BC-4216-9F41-9AA32743C681}" srcOrd="2" destOrd="0" presId="urn:microsoft.com/office/officeart/2005/8/layout/radial1"/>
    <dgm:cxn modelId="{C2D4C131-BAB8-4F98-B4A6-10C13E9C7BF0}" type="presParOf" srcId="{BA69C49A-9FD5-4C9F-A55F-15F86C8EE98D}" destId="{31D89AEB-7135-4200-BD44-3F3F8DBBD51B}" srcOrd="3" destOrd="0" presId="urn:microsoft.com/office/officeart/2005/8/layout/radial1"/>
    <dgm:cxn modelId="{39615592-FF32-4574-B32B-E1F1D456921C}" type="presParOf" srcId="{31D89AEB-7135-4200-BD44-3F3F8DBBD51B}" destId="{B4939884-D2B3-4F02-97BC-2EC57A9C7665}" srcOrd="0" destOrd="0" presId="urn:microsoft.com/office/officeart/2005/8/layout/radial1"/>
    <dgm:cxn modelId="{2BB7A8B4-B190-4B8B-9248-7C9F8E5F3800}" type="presParOf" srcId="{BA69C49A-9FD5-4C9F-A55F-15F86C8EE98D}" destId="{6B84BD66-6ACD-4058-862B-32E3E3BD672D}" srcOrd="4" destOrd="0" presId="urn:microsoft.com/office/officeart/2005/8/layout/radial1"/>
    <dgm:cxn modelId="{6C02AF71-FD71-4E5B-90CF-9E198D67F314}" type="presParOf" srcId="{BA69C49A-9FD5-4C9F-A55F-15F86C8EE98D}" destId="{831505D0-9BEE-4264-9EFC-435554DFC6B9}" srcOrd="5" destOrd="0" presId="urn:microsoft.com/office/officeart/2005/8/layout/radial1"/>
    <dgm:cxn modelId="{9FB0C88F-C975-4148-A3FC-8E8F0D7154C2}" type="presParOf" srcId="{831505D0-9BEE-4264-9EFC-435554DFC6B9}" destId="{FDCA23BB-1B85-4361-A08F-9DF166157054}" srcOrd="0" destOrd="0" presId="urn:microsoft.com/office/officeart/2005/8/layout/radial1"/>
    <dgm:cxn modelId="{DA2F6D53-2469-4149-A5D7-6CEFF2450F1B}" type="presParOf" srcId="{BA69C49A-9FD5-4C9F-A55F-15F86C8EE98D}" destId="{5F5D7C15-C46C-4B99-B89F-AC1A7017BE29}" srcOrd="6" destOrd="0" presId="urn:microsoft.com/office/officeart/2005/8/layout/radial1"/>
    <dgm:cxn modelId="{9290A443-2412-4F94-9838-0A1FE7F069BB}" type="presParOf" srcId="{BA69C49A-9FD5-4C9F-A55F-15F86C8EE98D}" destId="{18C73686-EA69-479C-A439-8721897EF0CC}" srcOrd="7" destOrd="0" presId="urn:microsoft.com/office/officeart/2005/8/layout/radial1"/>
    <dgm:cxn modelId="{D86905BE-BE67-4AB4-9B4C-83AD88F9109B}" type="presParOf" srcId="{18C73686-EA69-479C-A439-8721897EF0CC}" destId="{167922E1-5093-45E5-B477-AC254B8EF11F}" srcOrd="0" destOrd="0" presId="urn:microsoft.com/office/officeart/2005/8/layout/radial1"/>
    <dgm:cxn modelId="{445D0598-812C-43CC-B280-A41FD4FA8425}" type="presParOf" srcId="{BA69C49A-9FD5-4C9F-A55F-15F86C8EE98D}" destId="{F7521706-DCC9-4180-8AE4-1A8744CD91DD}" srcOrd="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33A539-D9AF-4AE6-97B6-55AF47894289}">
      <dsp:nvSpPr>
        <dsp:cNvPr id="0" name=""/>
        <dsp:cNvSpPr/>
      </dsp:nvSpPr>
      <dsp:spPr>
        <a:xfrm>
          <a:off x="4658564" y="1576433"/>
          <a:ext cx="1198470" cy="1198470"/>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TW" altLang="en-US" sz="3100" kern="1200" dirty="0" smtClean="0"/>
            <a:t>討論</a:t>
          </a:r>
          <a:endParaRPr lang="zh-TW" altLang="en-US" sz="3100" kern="1200" dirty="0"/>
        </a:p>
      </dsp:txBody>
      <dsp:txXfrm>
        <a:off x="4834076" y="1751945"/>
        <a:ext cx="847446" cy="847446"/>
      </dsp:txXfrm>
    </dsp:sp>
    <dsp:sp modelId="{F8CE72D9-9122-4AF2-9BA2-BF4991EC8A12}">
      <dsp:nvSpPr>
        <dsp:cNvPr id="0" name=""/>
        <dsp:cNvSpPr/>
      </dsp:nvSpPr>
      <dsp:spPr>
        <a:xfrm rot="16200000">
          <a:off x="5077105" y="1385481"/>
          <a:ext cx="361389" cy="20514"/>
        </a:xfrm>
        <a:custGeom>
          <a:avLst/>
          <a:gdLst/>
          <a:ahLst/>
          <a:cxnLst/>
          <a:rect l="0" t="0" r="0" b="0"/>
          <a:pathLst>
            <a:path>
              <a:moveTo>
                <a:pt x="0" y="10257"/>
              </a:moveTo>
              <a:lnTo>
                <a:pt x="361389" y="1025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5248765" y="1386703"/>
        <a:ext cx="18069" cy="18069"/>
      </dsp:txXfrm>
    </dsp:sp>
    <dsp:sp modelId="{DF5204DD-95BC-4216-9F41-9AA32743C681}">
      <dsp:nvSpPr>
        <dsp:cNvPr id="0" name=""/>
        <dsp:cNvSpPr/>
      </dsp:nvSpPr>
      <dsp:spPr>
        <a:xfrm>
          <a:off x="4658564" y="16572"/>
          <a:ext cx="1198470" cy="1198470"/>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TW" altLang="en-US" sz="3100" kern="1200" dirty="0" smtClean="0"/>
            <a:t>約定</a:t>
          </a:r>
          <a:endParaRPr lang="zh-TW" altLang="en-US" sz="3100" kern="1200" dirty="0"/>
        </a:p>
      </dsp:txBody>
      <dsp:txXfrm>
        <a:off x="4834076" y="192084"/>
        <a:ext cx="847446" cy="847446"/>
      </dsp:txXfrm>
    </dsp:sp>
    <dsp:sp modelId="{31D89AEB-7135-4200-BD44-3F3F8DBBD51B}">
      <dsp:nvSpPr>
        <dsp:cNvPr id="0" name=""/>
        <dsp:cNvSpPr/>
      </dsp:nvSpPr>
      <dsp:spPr>
        <a:xfrm>
          <a:off x="5857035" y="2165411"/>
          <a:ext cx="361389" cy="20514"/>
        </a:xfrm>
        <a:custGeom>
          <a:avLst/>
          <a:gdLst/>
          <a:ahLst/>
          <a:cxnLst/>
          <a:rect l="0" t="0" r="0" b="0"/>
          <a:pathLst>
            <a:path>
              <a:moveTo>
                <a:pt x="0" y="10257"/>
              </a:moveTo>
              <a:lnTo>
                <a:pt x="361389" y="1025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6028695" y="2166634"/>
        <a:ext cx="18069" cy="18069"/>
      </dsp:txXfrm>
    </dsp:sp>
    <dsp:sp modelId="{6B84BD66-6ACD-4058-862B-32E3E3BD672D}">
      <dsp:nvSpPr>
        <dsp:cNvPr id="0" name=""/>
        <dsp:cNvSpPr/>
      </dsp:nvSpPr>
      <dsp:spPr>
        <a:xfrm>
          <a:off x="6218425" y="1576433"/>
          <a:ext cx="1198470" cy="1198470"/>
        </a:xfrm>
        <a:prstGeom prst="ellips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TW" altLang="en-US" sz="3100" kern="1200" dirty="0" smtClean="0"/>
            <a:t>信任</a:t>
          </a:r>
          <a:endParaRPr lang="zh-TW" altLang="en-US" sz="3100" kern="1200" dirty="0"/>
        </a:p>
      </dsp:txBody>
      <dsp:txXfrm>
        <a:off x="6393937" y="1751945"/>
        <a:ext cx="847446" cy="847446"/>
      </dsp:txXfrm>
    </dsp:sp>
    <dsp:sp modelId="{831505D0-9BEE-4264-9EFC-435554DFC6B9}">
      <dsp:nvSpPr>
        <dsp:cNvPr id="0" name=""/>
        <dsp:cNvSpPr/>
      </dsp:nvSpPr>
      <dsp:spPr>
        <a:xfrm rot="5400000">
          <a:off x="5077105" y="2945342"/>
          <a:ext cx="361389" cy="20514"/>
        </a:xfrm>
        <a:custGeom>
          <a:avLst/>
          <a:gdLst/>
          <a:ahLst/>
          <a:cxnLst/>
          <a:rect l="0" t="0" r="0" b="0"/>
          <a:pathLst>
            <a:path>
              <a:moveTo>
                <a:pt x="0" y="10257"/>
              </a:moveTo>
              <a:lnTo>
                <a:pt x="361389" y="1025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a:off x="5248765" y="2946564"/>
        <a:ext cx="18069" cy="18069"/>
      </dsp:txXfrm>
    </dsp:sp>
    <dsp:sp modelId="{5F5D7C15-C46C-4B99-B89F-AC1A7017BE29}">
      <dsp:nvSpPr>
        <dsp:cNvPr id="0" name=""/>
        <dsp:cNvSpPr/>
      </dsp:nvSpPr>
      <dsp:spPr>
        <a:xfrm>
          <a:off x="4658564" y="3136294"/>
          <a:ext cx="1198470" cy="1198470"/>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TW" altLang="en-US" sz="3100" kern="1200" dirty="0" smtClean="0"/>
            <a:t>了解</a:t>
          </a:r>
          <a:endParaRPr lang="zh-TW" altLang="en-US" sz="3100" kern="1200" dirty="0"/>
        </a:p>
      </dsp:txBody>
      <dsp:txXfrm>
        <a:off x="4834076" y="3311806"/>
        <a:ext cx="847446" cy="847446"/>
      </dsp:txXfrm>
    </dsp:sp>
    <dsp:sp modelId="{18C73686-EA69-479C-A439-8721897EF0CC}">
      <dsp:nvSpPr>
        <dsp:cNvPr id="0" name=""/>
        <dsp:cNvSpPr/>
      </dsp:nvSpPr>
      <dsp:spPr>
        <a:xfrm rot="10800000">
          <a:off x="4297174" y="2165411"/>
          <a:ext cx="361389" cy="20514"/>
        </a:xfrm>
        <a:custGeom>
          <a:avLst/>
          <a:gdLst/>
          <a:ahLst/>
          <a:cxnLst/>
          <a:rect l="0" t="0" r="0" b="0"/>
          <a:pathLst>
            <a:path>
              <a:moveTo>
                <a:pt x="0" y="10257"/>
              </a:moveTo>
              <a:lnTo>
                <a:pt x="361389" y="10257"/>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zh-TW" altLang="en-US" sz="500" kern="1200"/>
        </a:p>
      </dsp:txBody>
      <dsp:txXfrm rot="10800000">
        <a:off x="4468834" y="2166634"/>
        <a:ext cx="18069" cy="18069"/>
      </dsp:txXfrm>
    </dsp:sp>
    <dsp:sp modelId="{F7521706-DCC9-4180-8AE4-1A8744CD91DD}">
      <dsp:nvSpPr>
        <dsp:cNvPr id="0" name=""/>
        <dsp:cNvSpPr/>
      </dsp:nvSpPr>
      <dsp:spPr>
        <a:xfrm>
          <a:off x="3098703" y="1576433"/>
          <a:ext cx="1198470" cy="1198470"/>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a:lnSpc>
              <a:spcPct val="90000"/>
            </a:lnSpc>
            <a:spcBef>
              <a:spcPct val="0"/>
            </a:spcBef>
            <a:spcAft>
              <a:spcPct val="35000"/>
            </a:spcAft>
          </a:pPr>
          <a:r>
            <a:rPr lang="zh-TW" altLang="en-US" sz="3100" kern="1200" dirty="0" smtClean="0"/>
            <a:t>設定</a:t>
          </a:r>
          <a:endParaRPr lang="zh-TW" altLang="en-US" sz="3100" kern="1200" dirty="0"/>
        </a:p>
      </dsp:txBody>
      <dsp:txXfrm>
        <a:off x="3274215" y="1751945"/>
        <a:ext cx="847446" cy="84744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79E26A-531F-41D8-A07F-680BF1F500A9}" type="datetimeFigureOut">
              <a:rPr lang="zh-TW" altLang="en-US" smtClean="0"/>
              <a:t>2021/9/27</a:t>
            </a:fld>
            <a:endParaRPr lang="zh-TW" altLang="en-US"/>
          </a:p>
        </p:txBody>
      </p:sp>
      <p:sp>
        <p:nvSpPr>
          <p:cNvPr id="4" name="投影片圖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474E93-2839-4DFC-9325-12C7C9FA42EF}" type="slidenum">
              <a:rPr lang="zh-TW" altLang="en-US" smtClean="0"/>
              <a:t>‹#›</a:t>
            </a:fld>
            <a:endParaRPr lang="zh-TW" altLang="en-US"/>
          </a:p>
        </p:txBody>
      </p:sp>
    </p:spTree>
    <p:extLst>
      <p:ext uri="{BB962C8B-B14F-4D97-AF65-F5344CB8AC3E}">
        <p14:creationId xmlns:p14="http://schemas.microsoft.com/office/powerpoint/2010/main" val="130193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＊矯正學校又稱為少年矯正學校，乃為中華民國法務部為使觸犯法律的未成年得以繼續升學接受正規教育所設立的特殊學校。</a:t>
            </a:r>
            <a:endParaRPr lang="en-US" altLang="zh-TW" dirty="0" smtClean="0"/>
          </a:p>
          <a:p>
            <a:r>
              <a:rPr lang="zh-TW" altLang="en-US" dirty="0" smtClean="0"/>
              <a:t>＊如青少年涉及非法打工，如：性交易、聲色場所坐檯等，可能被判處保護管束，或是進入矯正學校完成學業。</a:t>
            </a:r>
            <a:endParaRPr lang="zh-TW" altLang="en-US" dirty="0"/>
          </a:p>
        </p:txBody>
      </p:sp>
      <p:sp>
        <p:nvSpPr>
          <p:cNvPr id="4" name="投影片編號版面配置區 3"/>
          <p:cNvSpPr>
            <a:spLocks noGrp="1"/>
          </p:cNvSpPr>
          <p:nvPr>
            <p:ph type="sldNum" sz="quarter" idx="10"/>
          </p:nvPr>
        </p:nvSpPr>
        <p:spPr/>
        <p:txBody>
          <a:bodyPr/>
          <a:lstStyle/>
          <a:p>
            <a:fld id="{85474E93-2839-4DFC-9325-12C7C9FA42EF}" type="slidenum">
              <a:rPr lang="zh-TW" altLang="en-US" smtClean="0"/>
              <a:t>6</a:t>
            </a:fld>
            <a:endParaRPr lang="zh-TW" altLang="en-US"/>
          </a:p>
        </p:txBody>
      </p:sp>
    </p:spTree>
    <p:extLst>
      <p:ext uri="{BB962C8B-B14F-4D97-AF65-F5344CB8AC3E}">
        <p14:creationId xmlns:p14="http://schemas.microsoft.com/office/powerpoint/2010/main" val="340179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84731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4024649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323078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1980654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476595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522544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797205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2613814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4193230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4182999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3A4027D-A97F-42EE-944A-E757429B051C}" type="datetimeFigureOut">
              <a:rPr lang="zh-TW" altLang="en-US" smtClean="0"/>
              <a:t>2021/9/27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726052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4027D-A97F-42EE-944A-E757429B051C}" type="datetimeFigureOut">
              <a:rPr lang="zh-TW" altLang="en-US" smtClean="0"/>
              <a:t>2021/9/27</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8B32E0-CA5C-47F5-A1E1-54EBDE71FE47}" type="slidenum">
              <a:rPr lang="zh-TW" altLang="en-US" smtClean="0"/>
              <a:t>‹#›</a:t>
            </a:fld>
            <a:endParaRPr lang="zh-TW" altLang="en-US"/>
          </a:p>
        </p:txBody>
      </p:sp>
    </p:spTree>
    <p:extLst>
      <p:ext uri="{BB962C8B-B14F-4D97-AF65-F5344CB8AC3E}">
        <p14:creationId xmlns:p14="http://schemas.microsoft.com/office/powerpoint/2010/main" val="14731864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https://i.win.org.tw/index.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chinatimes.com/realtimenews/20210901005398-260402?chdtv" TargetMode="External"/><Relationship Id="rId2" Type="http://schemas.openxmlformats.org/officeDocument/2006/relationships/hyperlink" Target="https://news.ltn.com.tw/news/society/breakingnews/3639971" TargetMode="External"/><Relationship Id="rId1" Type="http://schemas.openxmlformats.org/officeDocument/2006/relationships/slideLayout" Target="../slideLayouts/slideLayout2.xml"/><Relationship Id="rId5" Type="http://schemas.openxmlformats.org/officeDocument/2006/relationships/hyperlink" Target="https://udn.com/news/story/7321/5387045" TargetMode="External"/><Relationship Id="rId4" Type="http://schemas.openxmlformats.org/officeDocument/2006/relationships/hyperlink" Target="https://www.chinatimes.com/realtimenews/20210819002315-260402?chdt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https://i.win.org.t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latin typeface="標楷體" panose="03000509000000000000" pitchFamily="65" charset="-120"/>
                <a:ea typeface="金梅毛楷書" panose="02010609000101010101" pitchFamily="49" charset="-120"/>
              </a:rPr>
              <a:t>兒童</a:t>
            </a:r>
            <a:r>
              <a:rPr lang="zh-TW" altLang="en-US" dirty="0" smtClean="0">
                <a:latin typeface="標楷體" panose="03000509000000000000" pitchFamily="65" charset="-120"/>
                <a:ea typeface="金梅毛張楷" panose="02010609000101010101" pitchFamily="49" charset="-120"/>
              </a:rPr>
              <a:t>及</a:t>
            </a:r>
            <a:r>
              <a:rPr lang="zh-TW" altLang="en-US" dirty="0" smtClean="0">
                <a:latin typeface="標楷體" panose="03000509000000000000" pitchFamily="65" charset="-120"/>
                <a:ea typeface="金梅毛楷書" panose="02010609000101010101" pitchFamily="49" charset="-120"/>
              </a:rPr>
              <a:t>少年</a:t>
            </a:r>
            <a:r>
              <a:rPr lang="en-US" altLang="zh-TW" dirty="0" smtClean="0">
                <a:latin typeface="標楷體" panose="03000509000000000000" pitchFamily="65" charset="-120"/>
                <a:ea typeface="金梅毛楷書" panose="02010609000101010101" pitchFamily="49" charset="-120"/>
              </a:rPr>
              <a:t/>
            </a:r>
            <a:br>
              <a:rPr lang="en-US" altLang="zh-TW" dirty="0" smtClean="0">
                <a:latin typeface="標楷體" panose="03000509000000000000" pitchFamily="65" charset="-120"/>
                <a:ea typeface="金梅毛楷書" panose="02010609000101010101" pitchFamily="49" charset="-120"/>
              </a:rPr>
            </a:br>
            <a:r>
              <a:rPr lang="zh-TW" altLang="en-US" dirty="0" smtClean="0">
                <a:latin typeface="標楷體" panose="03000509000000000000" pitchFamily="65" charset="-120"/>
                <a:ea typeface="金梅毛楷書" panose="02010609000101010101" pitchFamily="49" charset="-120"/>
              </a:rPr>
              <a:t>性剝削防治宣導</a:t>
            </a:r>
            <a:endParaRPr lang="zh-TW" altLang="en-US" dirty="0">
              <a:latin typeface="標楷體" panose="03000509000000000000" pitchFamily="65" charset="-120"/>
              <a:ea typeface="金梅毛楷書" panose="02010609000101010101" pitchFamily="49" charset="-120"/>
            </a:endParaRPr>
          </a:p>
        </p:txBody>
      </p:sp>
      <p:sp>
        <p:nvSpPr>
          <p:cNvPr id="3" name="副標題 2"/>
          <p:cNvSpPr>
            <a:spLocks noGrp="1"/>
          </p:cNvSpPr>
          <p:nvPr>
            <p:ph type="subTitle" idx="1"/>
          </p:nvPr>
        </p:nvSpPr>
        <p:spPr/>
        <p:txBody>
          <a:bodyPr>
            <a:normAutofit lnSpcReduction="10000"/>
          </a:bodyPr>
          <a:lstStyle/>
          <a:p>
            <a:pPr algn="r"/>
            <a:endParaRPr lang="en-US" altLang="zh-TW" dirty="0" smtClean="0"/>
          </a:p>
          <a:p>
            <a:pPr algn="r"/>
            <a:endParaRPr lang="en-US" altLang="zh-TW" dirty="0" smtClean="0"/>
          </a:p>
          <a:p>
            <a:pPr algn="r"/>
            <a:r>
              <a:rPr lang="en-US" altLang="zh-TW" dirty="0" smtClean="0">
                <a:latin typeface="標楷體" panose="03000509000000000000" pitchFamily="65" charset="-120"/>
                <a:ea typeface="標楷體" panose="03000509000000000000" pitchFamily="65" charset="-120"/>
              </a:rPr>
              <a:t>110</a:t>
            </a:r>
            <a:r>
              <a:rPr lang="zh-TW" altLang="en-US" dirty="0" smtClean="0">
                <a:latin typeface="標楷體" panose="03000509000000000000" pitchFamily="65" charset="-120"/>
                <a:ea typeface="標楷體" panose="03000509000000000000" pitchFamily="65" charset="-120"/>
              </a:rPr>
              <a:t>學年度大成國小</a:t>
            </a:r>
            <a:endParaRPr lang="en-US" altLang="zh-TW" dirty="0" smtClean="0">
              <a:latin typeface="標楷體" panose="03000509000000000000" pitchFamily="65" charset="-120"/>
              <a:ea typeface="標楷體" panose="03000509000000000000" pitchFamily="65" charset="-120"/>
            </a:endParaRPr>
          </a:p>
          <a:p>
            <a:pPr algn="r"/>
            <a:r>
              <a:rPr lang="zh-TW" altLang="en-US" dirty="0" smtClean="0">
                <a:latin typeface="標楷體" panose="03000509000000000000" pitchFamily="65" charset="-120"/>
                <a:ea typeface="標楷體" panose="03000509000000000000" pitchFamily="65" charset="-120"/>
              </a:rPr>
              <a:t>輔導室編製之參考教材</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634494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ea typeface="文鼎粗行楷" panose="02010609010101010101" pitchFamily="49" charset="-120"/>
              </a:rPr>
              <a:t>家</a:t>
            </a:r>
            <a:r>
              <a:rPr lang="zh-TW" altLang="en-US" dirty="0" smtClean="0">
                <a:ea typeface="金梅毛楷書" panose="02010609000101010101" pitchFamily="49" charset="-120"/>
              </a:rPr>
              <a:t>扶基金會─五要上網守則</a:t>
            </a:r>
            <a:endParaRPr lang="zh-TW" altLang="en-US" dirty="0">
              <a:ea typeface="金梅毛楷書" panose="02010609000101010101" pitchFamily="49" charset="-120"/>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5296381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直線圖說文字 1 (加上強調線) 2"/>
          <p:cNvSpPr/>
          <p:nvPr/>
        </p:nvSpPr>
        <p:spPr>
          <a:xfrm>
            <a:off x="7950199" y="1447800"/>
            <a:ext cx="3835400" cy="1871133"/>
          </a:xfrm>
          <a:prstGeom prst="accentCallout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dirty="0" smtClean="0">
                <a:latin typeface="標楷體" panose="03000509000000000000" pitchFamily="65" charset="-120"/>
                <a:ea typeface="標楷體" panose="03000509000000000000" pitchFamily="65" charset="-120"/>
              </a:rPr>
              <a:t>討論網路潛藏危機，</a:t>
            </a:r>
            <a:endParaRPr lang="en-US" altLang="zh-TW" sz="3200" dirty="0" smtClean="0">
              <a:latin typeface="標楷體" panose="03000509000000000000" pitchFamily="65" charset="-120"/>
              <a:ea typeface="標楷體" panose="03000509000000000000" pitchFamily="65" charset="-120"/>
            </a:endParaRPr>
          </a:p>
          <a:p>
            <a:pPr algn="ctr"/>
            <a:r>
              <a:rPr lang="zh-TW" altLang="en-US" sz="3200" dirty="0" smtClean="0">
                <a:latin typeface="標楷體" panose="03000509000000000000" pitchFamily="65" charset="-120"/>
                <a:ea typeface="標楷體" panose="03000509000000000000" pitchFamily="65" charset="-120"/>
              </a:rPr>
              <a:t>建立網路安全知</a:t>
            </a:r>
            <a:r>
              <a:rPr lang="zh-TW" altLang="en-US" sz="3200" dirty="0">
                <a:latin typeface="標楷體" panose="03000509000000000000" pitchFamily="65" charset="-120"/>
                <a:ea typeface="標楷體" panose="03000509000000000000" pitchFamily="65" charset="-120"/>
              </a:rPr>
              <a:t>識</a:t>
            </a:r>
          </a:p>
        </p:txBody>
      </p:sp>
      <p:sp>
        <p:nvSpPr>
          <p:cNvPr id="5" name="直線圖說文字 1 4"/>
          <p:cNvSpPr/>
          <p:nvPr/>
        </p:nvSpPr>
        <p:spPr>
          <a:xfrm>
            <a:off x="1142999" y="1822450"/>
            <a:ext cx="2404533" cy="1493308"/>
          </a:xfrm>
          <a:prstGeom prst="borderCallout1">
            <a:avLst>
              <a:gd name="adj1" fmla="val 49934"/>
              <a:gd name="adj2" fmla="val 102230"/>
              <a:gd name="adj3" fmla="val 48432"/>
              <a:gd name="adj4" fmla="val 179273"/>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TW" altLang="en-US" sz="3200" dirty="0" smtClean="0">
                <a:latin typeface="標楷體" panose="03000509000000000000" pitchFamily="65" charset="-120"/>
                <a:ea typeface="標楷體" panose="03000509000000000000" pitchFamily="65" charset="-120"/>
              </a:rPr>
              <a:t>約定上網</a:t>
            </a:r>
            <a:endParaRPr lang="en-US" altLang="zh-TW" sz="3200" dirty="0" smtClean="0">
              <a:latin typeface="標楷體" panose="03000509000000000000" pitchFamily="65" charset="-120"/>
              <a:ea typeface="標楷體" panose="03000509000000000000" pitchFamily="65" charset="-120"/>
            </a:endParaRPr>
          </a:p>
          <a:p>
            <a:pPr algn="ctr"/>
            <a:r>
              <a:rPr lang="zh-TW" altLang="en-US" sz="3200" dirty="0" smtClean="0">
                <a:latin typeface="標楷體" panose="03000509000000000000" pitchFamily="65" charset="-120"/>
                <a:ea typeface="標楷體" panose="03000509000000000000" pitchFamily="65" charset="-120"/>
              </a:rPr>
              <a:t>規則、時間</a:t>
            </a:r>
            <a:endParaRPr lang="zh-TW" altLang="en-US" sz="3200" dirty="0">
              <a:latin typeface="標楷體" panose="03000509000000000000" pitchFamily="65" charset="-120"/>
              <a:ea typeface="標楷體" panose="03000509000000000000" pitchFamily="65" charset="-120"/>
            </a:endParaRPr>
          </a:p>
        </p:txBody>
      </p:sp>
      <p:sp>
        <p:nvSpPr>
          <p:cNvPr id="6" name="直線圖說文字 1 5"/>
          <p:cNvSpPr/>
          <p:nvPr/>
        </p:nvSpPr>
        <p:spPr>
          <a:xfrm>
            <a:off x="9059333" y="3674534"/>
            <a:ext cx="2980267" cy="1397000"/>
          </a:xfrm>
          <a:prstGeom prst="borderCallout1">
            <a:avLst>
              <a:gd name="adj1" fmla="val 18750"/>
              <a:gd name="adj2" fmla="val -8333"/>
              <a:gd name="adj3" fmla="val 19263"/>
              <a:gd name="adj4" fmla="val -2522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TW" altLang="en-US" sz="2400" dirty="0" smtClean="0">
                <a:latin typeface="標楷體" panose="03000509000000000000" pitchFamily="65" charset="-120"/>
                <a:ea typeface="標楷體" panose="03000509000000000000" pitchFamily="65" charset="-120"/>
              </a:rPr>
              <a:t>合理的範圍內使用網路，讓父母安心</a:t>
            </a:r>
            <a:endParaRPr lang="zh-TW" altLang="en-US" sz="2400" dirty="0">
              <a:latin typeface="標楷體" panose="03000509000000000000" pitchFamily="65" charset="-120"/>
              <a:ea typeface="標楷體" panose="03000509000000000000" pitchFamily="65" charset="-120"/>
            </a:endParaRPr>
          </a:p>
        </p:txBody>
      </p:sp>
      <p:sp>
        <p:nvSpPr>
          <p:cNvPr id="7" name="直線圖說文字 1 6"/>
          <p:cNvSpPr/>
          <p:nvPr/>
        </p:nvSpPr>
        <p:spPr>
          <a:xfrm>
            <a:off x="7802034" y="5379510"/>
            <a:ext cx="2878666" cy="1206500"/>
          </a:xfrm>
          <a:prstGeom prst="borderCallout1">
            <a:avLst>
              <a:gd name="adj1" fmla="val 18750"/>
              <a:gd name="adj2" fmla="val -8333"/>
              <a:gd name="adj3" fmla="val 19263"/>
              <a:gd name="adj4" fmla="val -37087"/>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zh-TW" altLang="en-US" sz="2800" dirty="0" smtClean="0">
                <a:latin typeface="標楷體" panose="03000509000000000000" pitchFamily="65" charset="-120"/>
                <a:ea typeface="標楷體" panose="03000509000000000000" pitchFamily="65" charset="-120"/>
              </a:rPr>
              <a:t>讓父母親了解上網動向及工具</a:t>
            </a:r>
            <a:endParaRPr lang="zh-TW" altLang="en-US" sz="2800" dirty="0">
              <a:latin typeface="標楷體" panose="03000509000000000000" pitchFamily="65" charset="-120"/>
              <a:ea typeface="標楷體" panose="03000509000000000000" pitchFamily="65" charset="-120"/>
            </a:endParaRPr>
          </a:p>
        </p:txBody>
      </p:sp>
      <p:sp>
        <p:nvSpPr>
          <p:cNvPr id="8" name="直線圖說文字 1 7"/>
          <p:cNvSpPr/>
          <p:nvPr/>
        </p:nvSpPr>
        <p:spPr>
          <a:xfrm>
            <a:off x="406401" y="4612215"/>
            <a:ext cx="2404533" cy="1493308"/>
          </a:xfrm>
          <a:prstGeom prst="borderCallout1">
            <a:avLst>
              <a:gd name="adj1" fmla="val 48233"/>
              <a:gd name="adj2" fmla="val 107160"/>
              <a:gd name="adj3" fmla="val -8640"/>
              <a:gd name="adj4" fmla="val 153869"/>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TW" altLang="en-US" sz="3200" dirty="0" smtClean="0">
                <a:latin typeface="標楷體" panose="03000509000000000000" pitchFamily="65" charset="-120"/>
                <a:ea typeface="標楷體" panose="03000509000000000000" pitchFamily="65" charset="-120"/>
              </a:rPr>
              <a:t>開啟安全設定防護機</a:t>
            </a:r>
            <a:r>
              <a:rPr lang="zh-TW" altLang="en-US" sz="3200" dirty="0">
                <a:latin typeface="標楷體" panose="03000509000000000000" pitchFamily="65" charset="-120"/>
                <a:ea typeface="標楷體" panose="03000509000000000000" pitchFamily="65" charset="-120"/>
              </a:rPr>
              <a:t>制</a:t>
            </a:r>
          </a:p>
        </p:txBody>
      </p:sp>
    </p:spTree>
    <p:extLst>
      <p:ext uri="{BB962C8B-B14F-4D97-AF65-F5344CB8AC3E}">
        <p14:creationId xmlns:p14="http://schemas.microsoft.com/office/powerpoint/2010/main" val="3920762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6"/>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2"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par>
                                <p:cTn id="43" presetID="1" presetClass="entr" presetSubtype="0" fill="hold" grpId="2" nodeType="withEffect">
                                  <p:stCondLst>
                                    <p:cond delay="0"/>
                                  </p:stCondLst>
                                  <p:childTnLst>
                                    <p:set>
                                      <p:cBhvr>
                                        <p:cTn id="44" dur="1" fill="hold">
                                          <p:stCondLst>
                                            <p:cond delay="0"/>
                                          </p:stCondLst>
                                        </p:cTn>
                                        <p:tgtEl>
                                          <p:spTgt spid="3"/>
                                        </p:tgtEl>
                                        <p:attrNameLst>
                                          <p:attrName>style.visibility</p:attrName>
                                        </p:attrNameLst>
                                      </p:cBhvr>
                                      <p:to>
                                        <p:strVal val="visible"/>
                                      </p:to>
                                    </p:set>
                                  </p:childTnLst>
                                </p:cTn>
                              </p:par>
                              <p:par>
                                <p:cTn id="45" presetID="1" presetClass="entr" presetSubtype="0" fill="hold" grpId="2" nodeType="with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grpId="2" nodeType="withEffect">
                                  <p:stCondLst>
                                    <p:cond delay="0"/>
                                  </p:stCondLst>
                                  <p:childTnLst>
                                    <p:set>
                                      <p:cBhvr>
                                        <p:cTn id="4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3" grpId="2" animBg="1"/>
      <p:bldP spid="5" grpId="0" animBg="1"/>
      <p:bldP spid="5" grpId="1" animBg="1"/>
      <p:bldP spid="5" grpId="2" animBg="1"/>
      <p:bldP spid="6" grpId="0" animBg="1"/>
      <p:bldP spid="6" grpId="1" animBg="1"/>
      <p:bldP spid="6" grpId="2" animBg="1"/>
      <p:bldP spid="7" grpId="0" animBg="1"/>
      <p:bldP spid="7" grpId="1" animBg="1"/>
      <p:bldP spid="7" grpId="2"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金梅毛楷書" panose="02010609000101010101" pitchFamily="49" charset="-120"/>
              </a:rPr>
              <a:t>資料來源</a:t>
            </a:r>
            <a:endParaRPr lang="zh-TW" altLang="en-US" dirty="0">
              <a:ea typeface="金梅毛楷書" panose="02010609000101010101" pitchFamily="49" charset="-120"/>
            </a:endParaRPr>
          </a:p>
        </p:txBody>
      </p:sp>
      <p:sp>
        <p:nvSpPr>
          <p:cNvPr id="3" name="內容版面配置區 2"/>
          <p:cNvSpPr>
            <a:spLocks noGrp="1"/>
          </p:cNvSpPr>
          <p:nvPr>
            <p:ph idx="1"/>
          </p:nvPr>
        </p:nvSpPr>
        <p:spPr/>
        <p:txBody>
          <a:bodyPr/>
          <a:lstStyle/>
          <a:p>
            <a:r>
              <a:rPr lang="zh-TW" altLang="en-US" dirty="0" smtClean="0">
                <a:latin typeface="標楷體" panose="03000509000000000000" pitchFamily="65" charset="-120"/>
                <a:ea typeface="標楷體" panose="03000509000000000000" pitchFamily="65" charset="-120"/>
              </a:rPr>
              <a:t>全國法規料庫。</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兒童及少年性剝削防制條例</a:t>
            </a:r>
            <a:r>
              <a:rPr lang="en-US" altLang="zh-TW" dirty="0" smtClean="0">
                <a:latin typeface="標楷體" panose="03000509000000000000" pitchFamily="65" charset="-120"/>
                <a:ea typeface="標楷體" panose="03000509000000000000" pitchFamily="65" charset="-120"/>
              </a:rPr>
              <a:t>〉</a:t>
            </a:r>
          </a:p>
          <a:p>
            <a:r>
              <a:rPr lang="zh-TW" altLang="en-US" dirty="0" smtClean="0">
                <a:latin typeface="標楷體" panose="03000509000000000000" pitchFamily="65" charset="-120"/>
                <a:ea typeface="標楷體" panose="03000509000000000000" pitchFamily="65" charset="-120"/>
              </a:rPr>
              <a:t>台北市警察局粉絲頁。</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看你是不是被性剝削了</a:t>
            </a:r>
            <a:r>
              <a:rPr lang="zh-TW" altLang="en-US" dirty="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圖片（</a:t>
            </a:r>
            <a:r>
              <a:rPr lang="en-US" altLang="zh-TW" dirty="0" smtClean="0">
                <a:latin typeface="標楷體" panose="03000509000000000000" pitchFamily="65" charset="-120"/>
                <a:ea typeface="標楷體" panose="03000509000000000000" pitchFamily="65" charset="-120"/>
              </a:rPr>
              <a:t>p2</a:t>
            </a:r>
            <a:r>
              <a:rPr lang="zh-TW" altLang="en-US" dirty="0" smtClean="0">
                <a:latin typeface="標楷體" panose="03000509000000000000" pitchFamily="65" charset="-120"/>
                <a:ea typeface="標楷體" panose="03000509000000000000" pitchFamily="65" charset="-120"/>
              </a:rPr>
              <a:t>）</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家扶基金會。</a:t>
            </a:r>
            <a:r>
              <a:rPr lang="en-US" altLang="zh-TW" dirty="0" smtClean="0">
                <a:latin typeface="標楷體" panose="03000509000000000000" pitchFamily="65" charset="-120"/>
                <a:ea typeface="標楷體" panose="03000509000000000000" pitchFamily="65" charset="-120"/>
              </a:rPr>
              <a:t>〈5</a:t>
            </a:r>
            <a:r>
              <a:rPr lang="zh-TW" altLang="en-US" dirty="0" smtClean="0">
                <a:latin typeface="標楷體" panose="03000509000000000000" pitchFamily="65" charset="-120"/>
                <a:ea typeface="標楷體" panose="03000509000000000000" pitchFamily="65" charset="-120"/>
              </a:rPr>
              <a:t>要上網守則</a:t>
            </a:r>
            <a:r>
              <a:rPr lang="en-US" altLang="zh-TW" dirty="0" smtClean="0">
                <a:latin typeface="標楷體" panose="03000509000000000000" pitchFamily="65" charset="-120"/>
                <a:ea typeface="標楷體" panose="03000509000000000000" pitchFamily="65" charset="-120"/>
              </a:rPr>
              <a:t>〉</a:t>
            </a:r>
          </a:p>
          <a:p>
            <a:r>
              <a:rPr lang="zh-TW" altLang="en-US" dirty="0">
                <a:latin typeface="標楷體" panose="03000509000000000000" pitchFamily="65" charset="-120"/>
                <a:ea typeface="標楷體" panose="03000509000000000000" pitchFamily="65" charset="-120"/>
              </a:rPr>
              <a:t>臺</a:t>
            </a:r>
            <a:r>
              <a:rPr lang="zh-TW" altLang="en-US" dirty="0" smtClean="0">
                <a:latin typeface="標楷體" panose="03000509000000000000" pitchFamily="65" charset="-120"/>
                <a:ea typeface="標楷體" panose="03000509000000000000" pitchFamily="65" charset="-120"/>
              </a:rPr>
              <a:t>中市家庭暴力及性侵害防治中心。</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防疫在家自學使用</a:t>
            </a:r>
            <a:r>
              <a:rPr lang="en-US" altLang="zh-TW" dirty="0" smtClean="0">
                <a:latin typeface="標楷體" panose="03000509000000000000" pitchFamily="65" charset="-120"/>
                <a:ea typeface="標楷體" panose="03000509000000000000" pitchFamily="65" charset="-120"/>
              </a:rPr>
              <a:t>3C</a:t>
            </a:r>
            <a:r>
              <a:rPr lang="zh-TW" altLang="en-US" dirty="0" smtClean="0">
                <a:latin typeface="標楷體" panose="03000509000000000000" pitchFamily="65" charset="-120"/>
                <a:ea typeface="標楷體" panose="03000509000000000000" pitchFamily="65" charset="-120"/>
              </a:rPr>
              <a:t> 三不一</a:t>
            </a:r>
            <a:r>
              <a:rPr lang="zh-TW" altLang="en-US" dirty="0">
                <a:latin typeface="標楷體" panose="03000509000000000000" pitchFamily="65" charset="-120"/>
                <a:ea typeface="標楷體" panose="03000509000000000000" pitchFamily="65" charset="-120"/>
              </a:rPr>
              <a:t>要</a:t>
            </a:r>
            <a:r>
              <a:rPr lang="en-US" altLang="zh-TW" dirty="0" smtClean="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圖片</a:t>
            </a:r>
            <a:r>
              <a:rPr lang="zh-TW" altLang="en-US" dirty="0">
                <a:latin typeface="標楷體" panose="03000509000000000000" pitchFamily="65" charset="-120"/>
                <a:ea typeface="標楷體" panose="03000509000000000000" pitchFamily="65" charset="-120"/>
              </a:rPr>
              <a:t>（</a:t>
            </a:r>
            <a:r>
              <a:rPr lang="en-US" altLang="zh-TW" dirty="0" smtClean="0">
                <a:latin typeface="標楷體" panose="03000509000000000000" pitchFamily="65" charset="-120"/>
                <a:ea typeface="標楷體" panose="03000509000000000000" pitchFamily="65" charset="-120"/>
              </a:rPr>
              <a:t>p9</a:t>
            </a:r>
            <a:r>
              <a:rPr lang="zh-TW" altLang="en-US" dirty="0" smtClean="0">
                <a:latin typeface="標楷體" panose="03000509000000000000" pitchFamily="65" charset="-120"/>
                <a:ea typeface="標楷體" panose="03000509000000000000" pitchFamily="65" charset="-120"/>
              </a:rPr>
              <a:t>）</a:t>
            </a:r>
            <a:endParaRPr lang="en-US" altLang="zh-TW" dirty="0" smtClean="0">
              <a:latin typeface="標楷體" panose="03000509000000000000" pitchFamily="65" charset="-120"/>
              <a:ea typeface="標楷體" panose="03000509000000000000" pitchFamily="65" charset="-120"/>
            </a:endParaRPr>
          </a:p>
          <a:p>
            <a:r>
              <a:rPr lang="en-US" altLang="zh-TW" dirty="0" err="1" smtClean="0">
                <a:latin typeface="標楷體" panose="03000509000000000000" pitchFamily="65" charset="-120"/>
                <a:ea typeface="標楷體" panose="03000509000000000000" pitchFamily="65" charset="-120"/>
              </a:rPr>
              <a:t>iWIN</a:t>
            </a:r>
            <a:r>
              <a:rPr lang="zh-TW" altLang="en-US" dirty="0" smtClean="0">
                <a:latin typeface="標楷體" panose="03000509000000000000" pitchFamily="65" charset="-120"/>
                <a:ea typeface="標楷體" panose="03000509000000000000" pitchFamily="65" charset="-120"/>
              </a:rPr>
              <a:t>網路內容防護機構</a:t>
            </a:r>
            <a:r>
              <a:rPr lang="en-US" altLang="zh-TW" dirty="0">
                <a:latin typeface="標楷體" panose="03000509000000000000" pitchFamily="65" charset="-120"/>
                <a:ea typeface="標楷體" panose="03000509000000000000" pitchFamily="65" charset="-120"/>
                <a:hlinkClick r:id="rId2"/>
              </a:rPr>
              <a:t>https://</a:t>
            </a:r>
            <a:r>
              <a:rPr lang="en-US" altLang="zh-TW" dirty="0" smtClean="0">
                <a:latin typeface="標楷體" panose="03000509000000000000" pitchFamily="65" charset="-120"/>
                <a:ea typeface="標楷體" panose="03000509000000000000" pitchFamily="65" charset="-120"/>
                <a:hlinkClick r:id="rId2"/>
              </a:rPr>
              <a:t>i.win.org.tw/index.php</a:t>
            </a:r>
            <a:endParaRPr lang="en-US" altLang="zh-TW" dirty="0" smtClean="0">
              <a:latin typeface="標楷體" panose="03000509000000000000" pitchFamily="65" charset="-120"/>
              <a:ea typeface="標楷體" panose="03000509000000000000" pitchFamily="65" charset="-120"/>
            </a:endParaRPr>
          </a:p>
          <a:p>
            <a:endParaRPr lang="en-US" altLang="zh-TW" dirty="0" smtClean="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2919903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anose="03000509000000000000" pitchFamily="65" charset="-120"/>
                <a:ea typeface="金梅毛楷書" panose="02010609000101010101" pitchFamily="49" charset="-120"/>
              </a:rPr>
              <a:t>認識兒童</a:t>
            </a:r>
            <a:r>
              <a:rPr lang="zh-TW" altLang="en-US" b="1" dirty="0" smtClean="0">
                <a:latin typeface="標楷體" panose="03000509000000000000" pitchFamily="65" charset="-120"/>
                <a:ea typeface="文鼎粗行楷" panose="02010609010101010101" pitchFamily="49" charset="-120"/>
              </a:rPr>
              <a:t>及</a:t>
            </a:r>
            <a:r>
              <a:rPr lang="zh-TW" altLang="en-US" dirty="0" smtClean="0">
                <a:latin typeface="標楷體" panose="03000509000000000000" pitchFamily="65" charset="-120"/>
                <a:ea typeface="金梅毛楷書" panose="02010609000101010101" pitchFamily="49" charset="-120"/>
              </a:rPr>
              <a:t>少年性剝削</a:t>
            </a:r>
            <a:endParaRPr lang="zh-TW" altLang="en-US" dirty="0">
              <a:latin typeface="標楷體" panose="03000509000000000000" pitchFamily="65" charset="-120"/>
              <a:ea typeface="金梅毛楷書" panose="02010609000101010101" pitchFamily="49" charset="-120"/>
            </a:endParaRPr>
          </a:p>
        </p:txBody>
      </p:sp>
      <p:sp>
        <p:nvSpPr>
          <p:cNvPr id="3" name="內容版面配置區 2"/>
          <p:cNvSpPr>
            <a:spLocks noGrp="1"/>
          </p:cNvSpPr>
          <p:nvPr>
            <p:ph idx="1"/>
          </p:nvPr>
        </p:nvSpPr>
        <p:spPr/>
        <p:txBody>
          <a:bodyPr/>
          <a:lstStyle/>
          <a:p>
            <a:pPr marL="0" indent="0">
              <a:buNone/>
            </a:pPr>
            <a:r>
              <a:rPr lang="zh-TW" altLang="en-US" sz="3000" b="1" dirty="0" smtClean="0">
                <a:latin typeface="標楷體" panose="03000509000000000000" pitchFamily="65" charset="-120"/>
                <a:ea typeface="標楷體" panose="03000509000000000000" pitchFamily="65" charset="-120"/>
              </a:rPr>
              <a:t>對未成年之兒童、青少年，有下列任一之行為：</a:t>
            </a:r>
            <a:endParaRPr lang="en-US" altLang="zh-TW" sz="3000" b="1" dirty="0" smtClean="0">
              <a:latin typeface="標楷體" panose="03000509000000000000" pitchFamily="65" charset="-120"/>
              <a:ea typeface="標楷體" panose="03000509000000000000" pitchFamily="65" charset="-120"/>
            </a:endParaRPr>
          </a:p>
          <a:p>
            <a:r>
              <a:rPr lang="zh-TW" altLang="en-US" sz="3000" b="1" dirty="0">
                <a:latin typeface="標楷體" panose="03000509000000000000" pitchFamily="65" charset="-120"/>
                <a:ea typeface="標楷體" panose="03000509000000000000" pitchFamily="65" charset="-120"/>
              </a:rPr>
              <a:t>一、使兒童或少年為有對價之性交或猥褻行為。</a:t>
            </a:r>
          </a:p>
          <a:p>
            <a:r>
              <a:rPr lang="zh-TW" altLang="en-US" sz="3000" b="1" dirty="0">
                <a:latin typeface="標楷體" panose="03000509000000000000" pitchFamily="65" charset="-120"/>
                <a:ea typeface="標楷體" panose="03000509000000000000" pitchFamily="65" charset="-120"/>
              </a:rPr>
              <a:t>二、利用兒童或少年為性交、猥褻之行為，以供人觀覽。</a:t>
            </a:r>
          </a:p>
          <a:p>
            <a:r>
              <a:rPr lang="zh-TW" altLang="en-US" sz="3000" b="1" dirty="0">
                <a:latin typeface="標楷體" panose="03000509000000000000" pitchFamily="65" charset="-120"/>
                <a:ea typeface="標楷體" panose="03000509000000000000" pitchFamily="65" charset="-120"/>
              </a:rPr>
              <a:t>三、拍攝、製造兒童或少年為性交或猥褻行為之圖畫、照片、影片、影帶、光碟、電子訊號或其他物品。</a:t>
            </a:r>
          </a:p>
          <a:p>
            <a:r>
              <a:rPr lang="zh-TW" altLang="en-US" sz="3000" b="1" dirty="0">
                <a:latin typeface="標楷體" panose="03000509000000000000" pitchFamily="65" charset="-120"/>
                <a:ea typeface="標楷體" panose="03000509000000000000" pitchFamily="65" charset="-120"/>
              </a:rPr>
              <a:t>四、使兒童或少年坐檯陪酒或涉及色情之伴遊、伴唱、伴舞等行為。</a:t>
            </a:r>
          </a:p>
          <a:p>
            <a:endParaRPr lang="zh-TW" altLang="en-US" dirty="0"/>
          </a:p>
        </p:txBody>
      </p:sp>
    </p:spTree>
    <p:extLst>
      <p:ext uri="{BB962C8B-B14F-4D97-AF65-F5344CB8AC3E}">
        <p14:creationId xmlns:p14="http://schemas.microsoft.com/office/powerpoint/2010/main" val="2559500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50211" y="0"/>
            <a:ext cx="5998465" cy="6858000"/>
          </a:xfrm>
          <a:prstGeom prst="rect">
            <a:avLst/>
          </a:prstGeom>
        </p:spPr>
      </p:pic>
      <p:sp>
        <p:nvSpPr>
          <p:cNvPr id="5" name="向右箭號圖說文字 4"/>
          <p:cNvSpPr/>
          <p:nvPr/>
        </p:nvSpPr>
        <p:spPr>
          <a:xfrm>
            <a:off x="254000" y="4030133"/>
            <a:ext cx="2796211" cy="2692400"/>
          </a:xfrm>
          <a:prstGeom prst="right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zh-TW" altLang="en-US" sz="2400" dirty="0" smtClean="0">
                <a:latin typeface="標楷體" panose="03000509000000000000" pitchFamily="65" charset="-120"/>
                <a:ea typeface="標楷體" panose="03000509000000000000" pitchFamily="65" charset="-120"/>
              </a:rPr>
              <a:t>使兒童或少年為有對價之性交或猥褻行為</a:t>
            </a:r>
            <a:endParaRPr lang="zh-TW" altLang="en-US" sz="2400" dirty="0">
              <a:latin typeface="標楷體" panose="03000509000000000000" pitchFamily="65" charset="-120"/>
              <a:ea typeface="標楷體" panose="03000509000000000000" pitchFamily="65" charset="-120"/>
            </a:endParaRPr>
          </a:p>
        </p:txBody>
      </p:sp>
      <p:sp>
        <p:nvSpPr>
          <p:cNvPr id="6" name="向右箭號圖說文字 5"/>
          <p:cNvSpPr/>
          <p:nvPr/>
        </p:nvSpPr>
        <p:spPr>
          <a:xfrm>
            <a:off x="253999" y="1041399"/>
            <a:ext cx="2796211" cy="2692400"/>
          </a:xfrm>
          <a:prstGeom prst="rightArrow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400" dirty="0" smtClean="0">
                <a:latin typeface="標楷體" panose="03000509000000000000" pitchFamily="65" charset="-120"/>
                <a:ea typeface="標楷體" panose="03000509000000000000" pitchFamily="65" charset="-120"/>
              </a:rPr>
              <a:t>使兒童或少年坐檯陪酒或涉及色情之伴遊、伴唱、伴舞等行為</a:t>
            </a:r>
            <a:endParaRPr lang="zh-TW" altLang="en-US" sz="2400" dirty="0">
              <a:latin typeface="標楷體" panose="03000509000000000000" pitchFamily="65" charset="-120"/>
              <a:ea typeface="標楷體" panose="03000509000000000000" pitchFamily="65" charset="-120"/>
            </a:endParaRPr>
          </a:p>
        </p:txBody>
      </p:sp>
      <p:sp>
        <p:nvSpPr>
          <p:cNvPr id="7" name="向左箭號圖說文字 6"/>
          <p:cNvSpPr/>
          <p:nvPr/>
        </p:nvSpPr>
        <p:spPr>
          <a:xfrm>
            <a:off x="9211733" y="4199468"/>
            <a:ext cx="2480733" cy="2523066"/>
          </a:xfrm>
          <a:prstGeom prst="leftArrowCallou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solidFill>
                  <a:schemeClr val="tx1"/>
                </a:solidFill>
                <a:latin typeface="標楷體" panose="03000509000000000000" pitchFamily="65" charset="-120"/>
                <a:ea typeface="標楷體" panose="03000509000000000000" pitchFamily="65" charset="-120"/>
              </a:rPr>
              <a:t>拍攝、製造兒童或少年為性交或猥褻行為之圖畫、照片、影片、影帶、光碟、電子訊號或其他物品</a:t>
            </a:r>
          </a:p>
          <a:p>
            <a:pPr algn="ctr"/>
            <a:endParaRPr lang="zh-TW" altLang="en-US" dirty="0"/>
          </a:p>
        </p:txBody>
      </p:sp>
      <p:sp>
        <p:nvSpPr>
          <p:cNvPr id="8" name="向左箭號圖說文字 7"/>
          <p:cNvSpPr/>
          <p:nvPr/>
        </p:nvSpPr>
        <p:spPr>
          <a:xfrm>
            <a:off x="9211733" y="728133"/>
            <a:ext cx="2480733" cy="3005666"/>
          </a:xfrm>
          <a:prstGeom prst="leftArrow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2200" dirty="0" smtClean="0">
                <a:solidFill>
                  <a:schemeClr val="tx1"/>
                </a:solidFill>
                <a:latin typeface="標楷體" panose="03000509000000000000" pitchFamily="65" charset="-120"/>
                <a:ea typeface="標楷體" panose="03000509000000000000" pitchFamily="65" charset="-120"/>
              </a:rPr>
              <a:t>利用兒童或少年為性交、猥褻之行為，以供人觀覽</a:t>
            </a:r>
            <a:endParaRPr lang="zh-TW" altLang="en-US" sz="22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5906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8"/>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2"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par>
                                <p:cTn id="39" presetID="1" presetClass="entr" presetSubtype="0" fill="hold" grpId="2" nodeType="withEffect">
                                  <p:stCondLst>
                                    <p:cond delay="0"/>
                                  </p:stCondLst>
                                  <p:childTnLst>
                                    <p:set>
                                      <p:cBhvr>
                                        <p:cTn id="40" dur="1" fill="hold">
                                          <p:stCondLst>
                                            <p:cond delay="0"/>
                                          </p:stCondLst>
                                        </p:cTn>
                                        <p:tgtEl>
                                          <p:spTgt spid="5"/>
                                        </p:tgtEl>
                                        <p:attrNameLst>
                                          <p:attrName>style.visibility</p:attrName>
                                        </p:attrNameLst>
                                      </p:cBhvr>
                                      <p:to>
                                        <p:strVal val="visible"/>
                                      </p:to>
                                    </p:set>
                                  </p:childTnLst>
                                </p:cTn>
                              </p:par>
                              <p:par>
                                <p:cTn id="41" presetID="1" presetClass="entr" presetSubtype="0" fill="hold" grpId="2" nodeType="withEffect">
                                  <p:stCondLst>
                                    <p:cond delay="0"/>
                                  </p:stCondLst>
                                  <p:childTnLst>
                                    <p:set>
                                      <p:cBhvr>
                                        <p:cTn id="42" dur="1" fill="hold">
                                          <p:stCondLst>
                                            <p:cond delay="0"/>
                                          </p:stCondLst>
                                        </p:cTn>
                                        <p:tgtEl>
                                          <p:spTgt spid="8"/>
                                        </p:tgtEl>
                                        <p:attrNameLst>
                                          <p:attrName>style.visibility</p:attrName>
                                        </p:attrNameLst>
                                      </p:cBhvr>
                                      <p:to>
                                        <p:strVal val="visible"/>
                                      </p:to>
                                    </p:set>
                                  </p:childTnLst>
                                </p:cTn>
                              </p:par>
                              <p:par>
                                <p:cTn id="43" presetID="1" presetClass="entr" presetSubtype="0" fill="hold" grpId="2" nodeType="with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6" grpId="0" animBg="1"/>
      <p:bldP spid="6" grpId="1" animBg="1"/>
      <p:bldP spid="6" grpId="2" animBg="1"/>
      <p:bldP spid="7" grpId="0" animBg="1"/>
      <p:bldP spid="7" grpId="1" animBg="1"/>
      <p:bldP spid="7" grpId="2" animBg="1"/>
      <p:bldP spid="8" grpId="0" animBg="1"/>
      <p:bldP spid="8" grpId="1" animBg="1"/>
      <p:bldP spid="8" grpId="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金梅毛楷書" panose="02010609000101010101" pitchFamily="49" charset="-120"/>
              </a:rPr>
              <a:t>性剝削犯罪之認識─網路性剝削</a:t>
            </a:r>
            <a:endParaRPr lang="zh-TW" altLang="en-US" dirty="0">
              <a:ea typeface="金梅毛楷書" panose="02010609000101010101" pitchFamily="49" charset="-120"/>
            </a:endParaRPr>
          </a:p>
        </p:txBody>
      </p:sp>
      <p:sp>
        <p:nvSpPr>
          <p:cNvPr id="3" name="內容版面配置區 2"/>
          <p:cNvSpPr>
            <a:spLocks noGrp="1"/>
          </p:cNvSpPr>
          <p:nvPr>
            <p:ph idx="1"/>
          </p:nvPr>
        </p:nvSpPr>
        <p:spPr/>
        <p:txBody>
          <a:bodyPr>
            <a:normAutofit/>
          </a:bodyPr>
          <a:lstStyle/>
          <a:p>
            <a:r>
              <a:rPr lang="zh-TW" altLang="en-US" dirty="0" smtClean="0">
                <a:latin typeface="標楷體" panose="03000509000000000000" pitchFamily="65" charset="-120"/>
                <a:ea typeface="標楷體" panose="03000509000000000000" pitchFamily="65" charset="-120"/>
              </a:rPr>
              <a:t>利用通訊軟體誘騙兒少不雅照片、影片，進行勒索或散布─分手後</a:t>
            </a:r>
            <a:r>
              <a:rPr lang="zh-TW" altLang="en-US" dirty="0" smtClean="0">
                <a:latin typeface="標楷體" panose="03000509000000000000" pitchFamily="65" charset="-120"/>
                <a:ea typeface="標楷體" panose="03000509000000000000" pitchFamily="65" charset="-120"/>
                <a:hlinkClick r:id="rId2"/>
              </a:rPr>
              <a:t>散布小女友性愛影片</a:t>
            </a:r>
            <a:endParaRPr lang="en-US" altLang="zh-TW" dirty="0" smtClean="0">
              <a:latin typeface="標楷體" panose="03000509000000000000" pitchFamily="65" charset="-120"/>
              <a:ea typeface="標楷體" panose="03000509000000000000" pitchFamily="65" charset="-120"/>
            </a:endParaRPr>
          </a:p>
          <a:p>
            <a:endParaRPr lang="en-US" altLang="zh-TW" dirty="0" smtClean="0"/>
          </a:p>
          <a:p>
            <a:r>
              <a:rPr lang="zh-TW" altLang="en-US" dirty="0" smtClean="0">
                <a:latin typeface="標楷體" panose="03000509000000000000" pitchFamily="65" charset="-120"/>
                <a:ea typeface="標楷體" panose="03000509000000000000" pitchFamily="65" charset="-120"/>
              </a:rPr>
              <a:t>以</a:t>
            </a:r>
            <a:r>
              <a:rPr lang="en-US" altLang="zh-TW" dirty="0">
                <a:latin typeface="標楷體" panose="03000509000000000000" pitchFamily="65" charset="-120"/>
                <a:ea typeface="標楷體" panose="03000509000000000000" pitchFamily="65" charset="-120"/>
              </a:rPr>
              <a:t>Line</a:t>
            </a:r>
            <a:r>
              <a:rPr lang="zh-TW" altLang="en-US" dirty="0">
                <a:latin typeface="標楷體" panose="03000509000000000000" pitchFamily="65" charset="-120"/>
                <a:ea typeface="標楷體" panose="03000509000000000000" pitchFamily="65" charset="-120"/>
              </a:rPr>
              <a:t>聯繫協議性</a:t>
            </a:r>
            <a:r>
              <a:rPr lang="zh-TW" altLang="en-US" dirty="0" smtClean="0">
                <a:latin typeface="標楷體" panose="03000509000000000000" pitchFamily="65" charset="-120"/>
                <a:ea typeface="標楷體" panose="03000509000000000000" pitchFamily="65" charset="-120"/>
              </a:rPr>
              <a:t>交易─</a:t>
            </a:r>
            <a:r>
              <a:rPr lang="zh-TW" altLang="en-US" dirty="0">
                <a:latin typeface="標楷體" panose="03000509000000000000" pitchFamily="65" charset="-120"/>
                <a:ea typeface="標楷體" panose="03000509000000000000" pitchFamily="65" charset="-120"/>
                <a:hlinkClick r:id="rId3"/>
              </a:rPr>
              <a:t>到警局才知她年僅</a:t>
            </a:r>
            <a:r>
              <a:rPr lang="en-US" altLang="zh-TW" dirty="0">
                <a:latin typeface="標楷體" panose="03000509000000000000" pitchFamily="65" charset="-120"/>
                <a:ea typeface="標楷體" panose="03000509000000000000" pitchFamily="65" charset="-120"/>
                <a:hlinkClick r:id="rId3"/>
              </a:rPr>
              <a:t>13</a:t>
            </a:r>
            <a:r>
              <a:rPr lang="zh-TW" altLang="en-US" dirty="0">
                <a:latin typeface="標楷體" panose="03000509000000000000" pitchFamily="65" charset="-120"/>
                <a:ea typeface="標楷體" panose="03000509000000000000" pitchFamily="65" charset="-120"/>
                <a:hlinkClick r:id="rId3"/>
              </a:rPr>
              <a:t>歲</a:t>
            </a:r>
            <a:endParaRPr lang="zh-TW" altLang="en-US" dirty="0">
              <a:latin typeface="標楷體" panose="03000509000000000000" pitchFamily="65" charset="-120"/>
              <a:ea typeface="標楷體" panose="03000509000000000000" pitchFamily="65" charset="-120"/>
            </a:endParaRPr>
          </a:p>
          <a:p>
            <a:endParaRPr lang="en-US" altLang="zh-TW" dirty="0" smtClean="0"/>
          </a:p>
          <a:p>
            <a:r>
              <a:rPr lang="zh-TW" altLang="en-US" dirty="0" smtClean="0">
                <a:latin typeface="標楷體" panose="03000509000000000000" pitchFamily="65" charset="-120"/>
                <a:ea typeface="標楷體" panose="03000509000000000000" pitchFamily="65" charset="-120"/>
              </a:rPr>
              <a:t>男拍裸照要正妹「喜歡就交換」─</a:t>
            </a:r>
            <a:r>
              <a:rPr lang="zh-TW" altLang="en-US" dirty="0" smtClean="0">
                <a:latin typeface="標楷體" panose="03000509000000000000" pitchFamily="65" charset="-120"/>
                <a:ea typeface="標楷體" panose="03000509000000000000" pitchFamily="65" charset="-120"/>
                <a:hlinkClick r:id="rId4"/>
              </a:rPr>
              <a:t>用裸照換裸照被判</a:t>
            </a:r>
            <a:r>
              <a:rPr lang="en-US" altLang="zh-TW" dirty="0" smtClean="0">
                <a:latin typeface="標楷體" panose="03000509000000000000" pitchFamily="65" charset="-120"/>
                <a:ea typeface="標楷體" panose="03000509000000000000" pitchFamily="65" charset="-120"/>
                <a:hlinkClick r:id="rId4"/>
              </a:rPr>
              <a:t>1</a:t>
            </a:r>
            <a:r>
              <a:rPr lang="zh-TW" altLang="en-US" dirty="0" smtClean="0">
                <a:latin typeface="標楷體" panose="03000509000000000000" pitchFamily="65" charset="-120"/>
                <a:ea typeface="標楷體" panose="03000509000000000000" pitchFamily="65" charset="-120"/>
                <a:hlinkClick r:id="rId4"/>
              </a:rPr>
              <a:t>年</a:t>
            </a:r>
            <a:r>
              <a:rPr lang="en-US" altLang="zh-TW" dirty="0" smtClean="0">
                <a:latin typeface="標楷體" panose="03000509000000000000" pitchFamily="65" charset="-120"/>
                <a:ea typeface="標楷體" panose="03000509000000000000" pitchFamily="65" charset="-120"/>
                <a:hlinkClick r:id="rId4"/>
              </a:rPr>
              <a:t>6</a:t>
            </a:r>
            <a:r>
              <a:rPr lang="zh-TW" altLang="en-US" dirty="0" smtClean="0">
                <a:latin typeface="標楷體" panose="03000509000000000000" pitchFamily="65" charset="-120"/>
                <a:ea typeface="標楷體" panose="03000509000000000000" pitchFamily="65" charset="-120"/>
                <a:hlinkClick r:id="rId4"/>
              </a:rPr>
              <a:t>月</a:t>
            </a:r>
            <a:endParaRPr lang="en-US" altLang="zh-TW" dirty="0" smtClean="0">
              <a:latin typeface="標楷體" panose="03000509000000000000" pitchFamily="65" charset="-120"/>
              <a:ea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被害人因有裸照在網路上流傳，嫌犯聲稱可協助她將裸照下架</a:t>
            </a:r>
            <a:r>
              <a:rPr lang="zh-TW" altLang="en-US" dirty="0">
                <a:latin typeface="標楷體" panose="03000509000000000000" pitchFamily="65" charset="-120"/>
                <a:ea typeface="標楷體" panose="03000509000000000000" pitchFamily="65" charset="-120"/>
              </a:rPr>
              <a:t>，但要求被害人另拍裸照供他</a:t>
            </a:r>
            <a:r>
              <a:rPr lang="zh-TW" altLang="en-US" dirty="0" smtClean="0">
                <a:latin typeface="標楷體" panose="03000509000000000000" pitchFamily="65" charset="-120"/>
                <a:ea typeface="標楷體" panose="03000509000000000000" pitchFamily="65" charset="-120"/>
              </a:rPr>
              <a:t>觀賞─</a:t>
            </a:r>
            <a:r>
              <a:rPr lang="zh-TW" altLang="en-US" dirty="0" smtClean="0">
                <a:latin typeface="標楷體" panose="03000509000000000000" pitchFamily="65" charset="-120"/>
                <a:ea typeface="標楷體" panose="03000509000000000000" pitchFamily="65" charset="-120"/>
                <a:hlinkClick r:id="rId5"/>
              </a:rPr>
              <a:t>嫌犯依照</a:t>
            </a:r>
            <a:r>
              <a:rPr lang="zh-TW" altLang="en-US" b="1" dirty="0" smtClean="0">
                <a:latin typeface="標楷體" panose="03000509000000000000" pitchFamily="65" charset="-120"/>
                <a:ea typeface="標楷體" panose="03000509000000000000" pitchFamily="65" charset="-120"/>
                <a:hlinkClick r:id="rId5"/>
              </a:rPr>
              <a:t>兒</a:t>
            </a:r>
            <a:r>
              <a:rPr lang="zh-TW" altLang="en-US" b="1" dirty="0">
                <a:latin typeface="標楷體" panose="03000509000000000000" pitchFamily="65" charset="-120"/>
                <a:ea typeface="標楷體" panose="03000509000000000000" pitchFamily="65" charset="-120"/>
                <a:hlinkClick r:id="rId5"/>
              </a:rPr>
              <a:t>少性剝削條例起訴</a:t>
            </a:r>
            <a:endParaRPr lang="zh-TW" altLang="en-US" b="1" dirty="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8350999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ea typeface="金梅毛楷書" panose="02010609000101010101" pitchFamily="49" charset="-120"/>
              </a:rPr>
              <a:t>網路性剝削日益嚴重的因素</a:t>
            </a:r>
            <a:endParaRPr lang="zh-TW" altLang="en-US" dirty="0">
              <a:ea typeface="金梅毛楷書" panose="02010609000101010101" pitchFamily="49" charset="-120"/>
            </a:endParaRPr>
          </a:p>
        </p:txBody>
      </p:sp>
      <p:sp>
        <p:nvSpPr>
          <p:cNvPr id="3" name="內容版面配置區 2"/>
          <p:cNvSpPr>
            <a:spLocks noGrp="1"/>
          </p:cNvSpPr>
          <p:nvPr>
            <p:ph idx="1"/>
          </p:nvPr>
        </p:nvSpPr>
        <p:spPr/>
        <p:txBody>
          <a:bodyPr/>
          <a:lstStyle/>
          <a:p>
            <a:r>
              <a:rPr lang="zh-TW" altLang="en-US" dirty="0">
                <a:latin typeface="標楷體" panose="03000509000000000000" pitchFamily="65" charset="-120"/>
                <a:ea typeface="標楷體" panose="03000509000000000000" pitchFamily="65" charset="-120"/>
              </a:rPr>
              <a:t>網路媒體的發達，通訊軟體不斷推陳出新。</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兒童及青少年持有、使用</a:t>
            </a:r>
            <a:r>
              <a:rPr lang="en-US" altLang="zh-TW" dirty="0">
                <a:latin typeface="標楷體" panose="03000509000000000000" pitchFamily="65" charset="-120"/>
                <a:ea typeface="標楷體" panose="03000509000000000000" pitchFamily="65" charset="-120"/>
              </a:rPr>
              <a:t>3C</a:t>
            </a:r>
            <a:r>
              <a:rPr lang="zh-TW" altLang="en-US" dirty="0">
                <a:latin typeface="標楷體" panose="03000509000000000000" pitchFamily="65" charset="-120"/>
                <a:ea typeface="標楷體" panose="03000509000000000000" pitchFamily="65" charset="-120"/>
              </a:rPr>
              <a:t>產品的情況普及。</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因疫情在家進行線上學習─延長使用網路的時間，風險增加。</a:t>
            </a:r>
            <a:endParaRPr lang="en-US" altLang="zh-TW" dirty="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網路原住民─兒童與青少年從小接觸網路，並擅於使用</a:t>
            </a:r>
            <a:r>
              <a:rPr lang="en-US" altLang="zh-TW" dirty="0">
                <a:latin typeface="標楷體" panose="03000509000000000000" pitchFamily="65" charset="-120"/>
                <a:ea typeface="標楷體" panose="03000509000000000000" pitchFamily="65" charset="-120"/>
              </a:rPr>
              <a:t>3C</a:t>
            </a:r>
            <a:r>
              <a:rPr lang="zh-TW" altLang="en-US" dirty="0">
                <a:latin typeface="標楷體" panose="03000509000000000000" pitchFamily="65" charset="-120"/>
                <a:ea typeface="標楷體" panose="03000509000000000000" pitchFamily="65" charset="-120"/>
              </a:rPr>
              <a:t>產品。</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審核並執行使用者年齡分級的制度不全─未成年易接觸色情、暴力等相關訊息或網站。</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6723113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anose="03000509000000000000" pitchFamily="65" charset="-120"/>
                <a:ea typeface="金梅毛楷書" panose="02010609000101010101" pitchFamily="49" charset="-120"/>
              </a:rPr>
              <a:t>遭受性剝削之處境</a:t>
            </a:r>
            <a:endParaRPr lang="zh-TW" altLang="en-US" dirty="0">
              <a:latin typeface="標楷體" panose="03000509000000000000" pitchFamily="65" charset="-120"/>
              <a:ea typeface="金梅毛楷書" panose="02010609000101010101" pitchFamily="49" charset="-120"/>
            </a:endParaRPr>
          </a:p>
        </p:txBody>
      </p:sp>
      <p:sp>
        <p:nvSpPr>
          <p:cNvPr id="3" name="內容版面配置區 2"/>
          <p:cNvSpPr>
            <a:spLocks noGrp="1"/>
          </p:cNvSpPr>
          <p:nvPr>
            <p:ph idx="1"/>
          </p:nvPr>
        </p:nvSpPr>
        <p:spPr/>
        <p:txBody>
          <a:bodyPr/>
          <a:lstStyle/>
          <a:p>
            <a:r>
              <a:rPr lang="zh-TW" altLang="en-US" dirty="0" smtClean="0">
                <a:latin typeface="標楷體" panose="03000509000000000000" pitchFamily="65" charset="-120"/>
                <a:ea typeface="標楷體" panose="03000509000000000000" pitchFamily="65" charset="-120"/>
              </a:rPr>
              <a:t>進行</a:t>
            </a:r>
            <a:r>
              <a:rPr lang="zh-TW" altLang="en-US" dirty="0">
                <a:latin typeface="標楷體" panose="03000509000000000000" pitchFamily="65" charset="-120"/>
                <a:ea typeface="標楷體" panose="03000509000000000000" pitchFamily="65" charset="-120"/>
              </a:rPr>
              <a:t>司法</a:t>
            </a:r>
            <a:r>
              <a:rPr lang="zh-TW" altLang="en-US" dirty="0" smtClean="0">
                <a:latin typeface="標楷體" panose="03000509000000000000" pitchFamily="65" charset="-120"/>
                <a:ea typeface="標楷體" panose="03000509000000000000" pitchFamily="65" charset="-120"/>
              </a:rPr>
              <a:t>訴訟</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個人隱私訊息保護不易</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依照訴訟的結果，承擔必要的法律責任（例如：矯正學校）</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身心靈受傷需要醫療或心理治療介入</a:t>
            </a:r>
            <a:r>
              <a:rPr lang="zh-TW" altLang="en-US" dirty="0">
                <a:latin typeface="標楷體" panose="03000509000000000000" pitchFamily="65" charset="-120"/>
                <a:ea typeface="標楷體" panose="03000509000000000000" pitchFamily="65" charset="-120"/>
              </a:rPr>
              <a:t>（</a:t>
            </a:r>
            <a:r>
              <a:rPr lang="zh-TW" altLang="en-US" dirty="0" smtClean="0">
                <a:latin typeface="標楷體" panose="03000509000000000000" pitchFamily="65" charset="-120"/>
                <a:ea typeface="標楷體" panose="03000509000000000000" pitchFamily="65" charset="-120"/>
              </a:rPr>
              <a:t>對於</a:t>
            </a:r>
            <a:r>
              <a:rPr lang="zh-TW" altLang="en-US" dirty="0">
                <a:latin typeface="標楷體" panose="03000509000000000000" pitchFamily="65" charset="-120"/>
                <a:ea typeface="標楷體" panose="03000509000000000000" pitchFamily="65" charset="-120"/>
              </a:rPr>
              <a:t>接</a:t>
            </a:r>
            <a:r>
              <a:rPr lang="zh-TW" altLang="en-US" dirty="0" smtClean="0">
                <a:latin typeface="標楷體" panose="03000509000000000000" pitchFamily="65" charset="-120"/>
                <a:ea typeface="標楷體" panose="03000509000000000000" pitchFamily="65" charset="-120"/>
              </a:rPr>
              <a:t>觸網路或他人感到恐懼）</a:t>
            </a: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65444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標楷體" panose="03000509000000000000" pitchFamily="65" charset="-120"/>
                <a:ea typeface="標楷體" panose="03000509000000000000" pitchFamily="65" charset="-120"/>
              </a:rPr>
              <a:t>私密資料外流，該怎麼辦？</a:t>
            </a:r>
            <a:endParaRPr lang="zh-TW" altLang="en-US" dirty="0"/>
          </a:p>
        </p:txBody>
      </p:sp>
      <p:sp>
        <p:nvSpPr>
          <p:cNvPr id="3" name="內容版面配置區 2"/>
          <p:cNvSpPr>
            <a:spLocks noGrp="1"/>
          </p:cNvSpPr>
          <p:nvPr>
            <p:ph idx="1"/>
          </p:nvPr>
        </p:nvSpPr>
        <p:spPr/>
        <p:txBody>
          <a:bodyPr/>
          <a:lstStyle/>
          <a:p>
            <a:r>
              <a:rPr lang="en-US" altLang="zh-TW" dirty="0" smtClean="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保存相關</a:t>
            </a:r>
            <a:r>
              <a:rPr lang="zh-TW" altLang="en-US" dirty="0" smtClean="0">
                <a:latin typeface="標楷體" panose="03000509000000000000" pitchFamily="65" charset="-120"/>
                <a:ea typeface="標楷體" panose="03000509000000000000" pitchFamily="65" charset="-120"/>
              </a:rPr>
              <a:t>資料</a:t>
            </a:r>
            <a:endParaRPr lang="en-US" altLang="zh-TW" dirty="0" smtClean="0">
              <a:latin typeface="標楷體" panose="03000509000000000000" pitchFamily="65" charset="-120"/>
              <a:ea typeface="標楷體" panose="03000509000000000000" pitchFamily="65" charset="-120"/>
            </a:endParaRPr>
          </a:p>
          <a:p>
            <a:r>
              <a:rPr lang="en-US" altLang="zh-TW" dirty="0" smtClean="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帶到警察局</a:t>
            </a:r>
            <a:r>
              <a:rPr lang="zh-TW" altLang="en-US" dirty="0" smtClean="0">
                <a:latin typeface="標楷體" panose="03000509000000000000" pitchFamily="65" charset="-120"/>
                <a:ea typeface="標楷體" panose="03000509000000000000" pitchFamily="65" charset="-120"/>
              </a:rPr>
              <a:t>報案</a:t>
            </a:r>
            <a:endParaRPr lang="en-US" altLang="zh-TW" dirty="0" smtClean="0">
              <a:latin typeface="標楷體" panose="03000509000000000000" pitchFamily="65" charset="-120"/>
              <a:ea typeface="標楷體" panose="03000509000000000000" pitchFamily="65" charset="-120"/>
            </a:endParaRPr>
          </a:p>
          <a:p>
            <a:r>
              <a:rPr lang="en-US" altLang="zh-TW" dirty="0" smtClean="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請政府委辦的</a:t>
            </a:r>
            <a:r>
              <a:rPr lang="en-US" altLang="zh-TW" dirty="0" err="1">
                <a:latin typeface="標楷體" panose="03000509000000000000" pitchFamily="65" charset="-120"/>
                <a:ea typeface="標楷體" panose="03000509000000000000" pitchFamily="65" charset="-120"/>
              </a:rPr>
              <a:t>iWIN</a:t>
            </a:r>
            <a:r>
              <a:rPr lang="zh-TW" altLang="en-US" dirty="0">
                <a:latin typeface="標楷體" panose="03000509000000000000" pitchFamily="65" charset="-120"/>
                <a:ea typeface="標楷體" panose="03000509000000000000" pitchFamily="65" charset="-120"/>
              </a:rPr>
              <a:t>網路內容防護機構</a:t>
            </a:r>
            <a:r>
              <a:rPr lang="zh-TW" altLang="en-US" dirty="0" smtClean="0">
                <a:latin typeface="標楷體" panose="03000509000000000000" pitchFamily="65" charset="-120"/>
                <a:ea typeface="標楷體" panose="03000509000000000000" pitchFamily="65" charset="-120"/>
              </a:rPr>
              <a:t>協助</a:t>
            </a:r>
            <a:r>
              <a:rPr lang="en-US" altLang="zh-TW" dirty="0">
                <a:latin typeface="標楷體" panose="03000509000000000000" pitchFamily="65" charset="-120"/>
                <a:ea typeface="標楷體" panose="03000509000000000000" pitchFamily="65" charset="-120"/>
                <a:hlinkClick r:id="rId2"/>
              </a:rPr>
              <a:t>https://i.win.org.tw</a:t>
            </a:r>
            <a:r>
              <a:rPr lang="en-US" altLang="zh-TW" dirty="0" smtClean="0">
                <a:latin typeface="標楷體" panose="03000509000000000000" pitchFamily="65" charset="-120"/>
                <a:ea typeface="標楷體" panose="03000509000000000000" pitchFamily="65" charset="-120"/>
                <a:hlinkClick r:id="rId2"/>
              </a:rPr>
              <a:t>/</a:t>
            </a:r>
            <a:endParaRPr lang="en-US" altLang="zh-TW" dirty="0" smtClean="0">
              <a:latin typeface="標楷體" panose="03000509000000000000" pitchFamily="65" charset="-120"/>
              <a:ea typeface="標楷體" panose="03000509000000000000" pitchFamily="65" charset="-120"/>
            </a:endParaRPr>
          </a:p>
          <a:p>
            <a:r>
              <a:rPr lang="en-US" altLang="zh-TW" dirty="0" err="1" smtClean="0">
                <a:latin typeface="標楷體" panose="03000509000000000000" pitchFamily="65" charset="-120"/>
                <a:ea typeface="標楷體" panose="03000509000000000000" pitchFamily="65" charset="-120"/>
              </a:rPr>
              <a:t>iWIN</a:t>
            </a:r>
            <a:r>
              <a:rPr lang="zh-TW" altLang="en-US" dirty="0" smtClean="0">
                <a:latin typeface="標楷體" panose="03000509000000000000" pitchFamily="65" charset="-120"/>
                <a:ea typeface="標楷體" panose="03000509000000000000" pitchFamily="65" charset="-120"/>
              </a:rPr>
              <a:t>線上工程師，受理民眾申訴協助撤除網站上的個人資料</a:t>
            </a:r>
            <a:endParaRPr lang="en-US" altLang="zh-TW" dirty="0" smtClean="0">
              <a:latin typeface="標楷體" panose="03000509000000000000" pitchFamily="65" charset="-120"/>
              <a:ea typeface="標楷體" panose="03000509000000000000" pitchFamily="65" charset="-120"/>
            </a:endParaRPr>
          </a:p>
          <a:p>
            <a:r>
              <a:rPr lang="zh-TW" altLang="en-US" dirty="0" smtClean="0">
                <a:latin typeface="標楷體" panose="03000509000000000000" pitchFamily="65" charset="-120"/>
                <a:ea typeface="標楷體" panose="03000509000000000000" pitchFamily="65" charset="-120"/>
              </a:rPr>
              <a:t>提供網路犯罪的相關諮詢或協助報警</a:t>
            </a:r>
            <a:endParaRPr lang="en-US" altLang="zh-TW" dirty="0" smtClean="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pic>
        <p:nvPicPr>
          <p:cNvPr id="4" name="圖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34082" y="249462"/>
            <a:ext cx="3867966" cy="3408138"/>
          </a:xfrm>
          <a:prstGeom prst="rect">
            <a:avLst/>
          </a:prstGeom>
        </p:spPr>
      </p:pic>
    </p:spTree>
    <p:extLst>
      <p:ext uri="{BB962C8B-B14F-4D97-AF65-F5344CB8AC3E}">
        <p14:creationId xmlns:p14="http://schemas.microsoft.com/office/powerpoint/2010/main" val="1453357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內容版面配置區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80821" y="142345"/>
            <a:ext cx="8113712" cy="6630987"/>
          </a:xfrm>
          <a:prstGeom prst="rect">
            <a:avLst/>
          </a:prstGeom>
        </p:spPr>
      </p:pic>
      <p:sp>
        <p:nvSpPr>
          <p:cNvPr id="10" name="文字方塊 9"/>
          <p:cNvSpPr txBox="1"/>
          <p:nvPr/>
        </p:nvSpPr>
        <p:spPr>
          <a:xfrm>
            <a:off x="941626" y="308239"/>
            <a:ext cx="861774" cy="6299200"/>
          </a:xfrm>
          <a:prstGeom prst="rect">
            <a:avLst/>
          </a:prstGeom>
          <a:noFill/>
        </p:spPr>
        <p:txBody>
          <a:bodyPr vert="eaVert" wrap="square" rtlCol="0">
            <a:spAutoFit/>
          </a:bodyPr>
          <a:lstStyle/>
          <a:p>
            <a:r>
              <a:rPr lang="zh-TW" altLang="en-US" sz="4400" dirty="0" smtClean="0">
                <a:ea typeface="金梅毛楷書" panose="02010609000101010101" pitchFamily="49" charset="-120"/>
              </a:rPr>
              <a:t>防治網路性剝削</a:t>
            </a:r>
            <a:endParaRPr lang="zh-TW" altLang="en-US" sz="4400" dirty="0">
              <a:ea typeface="金梅毛楷書" panose="02010609000101010101" pitchFamily="49" charset="-120"/>
            </a:endParaRPr>
          </a:p>
        </p:txBody>
      </p:sp>
    </p:spTree>
    <p:extLst>
      <p:ext uri="{BB962C8B-B14F-4D97-AF65-F5344CB8AC3E}">
        <p14:creationId xmlns:p14="http://schemas.microsoft.com/office/powerpoint/2010/main" val="2776545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ea typeface="金梅毛楷書" panose="02010609000101010101" pitchFamily="49" charset="-120"/>
              </a:rPr>
              <a:t>安全使用網路</a:t>
            </a:r>
            <a:endParaRPr lang="zh-TW" altLang="en-US" dirty="0">
              <a:ea typeface="金梅毛楷書" panose="02010609000101010101" pitchFamily="49" charset="-120"/>
            </a:endParaRPr>
          </a:p>
        </p:txBody>
      </p:sp>
      <p:sp>
        <p:nvSpPr>
          <p:cNvPr id="5" name="文字版面配置區 4"/>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94685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TM03457496[[fn=視差]]</Template>
  <TotalTime>454</TotalTime>
  <Words>699</Words>
  <Application>Microsoft Office PowerPoint</Application>
  <PresentationFormat>寬螢幕</PresentationFormat>
  <Paragraphs>64</Paragraphs>
  <Slides>11</Slides>
  <Notes>1</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11</vt:i4>
      </vt:variant>
    </vt:vector>
  </HeadingPairs>
  <TitlesOfParts>
    <vt:vector size="20" baseType="lpstr">
      <vt:lpstr>文鼎粗行楷</vt:lpstr>
      <vt:lpstr>金梅毛張楷</vt:lpstr>
      <vt:lpstr>金梅毛楷書</vt:lpstr>
      <vt:lpstr>新細明體</vt:lpstr>
      <vt:lpstr>標楷體</vt:lpstr>
      <vt:lpstr>Arial</vt:lpstr>
      <vt:lpstr>Calibri</vt:lpstr>
      <vt:lpstr>Calibri Light</vt:lpstr>
      <vt:lpstr>Office 佈景主題</vt:lpstr>
      <vt:lpstr>兒童及少年 性剝削防治宣導</vt:lpstr>
      <vt:lpstr>認識兒童及少年性剝削</vt:lpstr>
      <vt:lpstr>PowerPoint 簡報</vt:lpstr>
      <vt:lpstr>性剝削犯罪之認識─網路性剝削</vt:lpstr>
      <vt:lpstr>網路性剝削日益嚴重的因素</vt:lpstr>
      <vt:lpstr>遭受性剝削之處境</vt:lpstr>
      <vt:lpstr>私密資料外流，該怎麼辦？</vt:lpstr>
      <vt:lpstr>PowerPoint 簡報</vt:lpstr>
      <vt:lpstr>安全使用網路</vt:lpstr>
      <vt:lpstr>家扶基金會─五要上網守則</vt:lpstr>
      <vt:lpstr>資料來源</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兒童及少年 性剝削防治宣導</dc:title>
  <dc:creator>user</dc:creator>
  <cp:lastModifiedBy>user</cp:lastModifiedBy>
  <cp:revision>34</cp:revision>
  <dcterms:created xsi:type="dcterms:W3CDTF">2021-09-03T06:23:04Z</dcterms:created>
  <dcterms:modified xsi:type="dcterms:W3CDTF">2021-09-27T08:06:12Z</dcterms:modified>
</cp:coreProperties>
</file>